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645" r:id="rId2"/>
    <p:sldId id="296" r:id="rId3"/>
    <p:sldId id="589" r:id="rId4"/>
    <p:sldId id="389" r:id="rId5"/>
    <p:sldId id="366" r:id="rId6"/>
    <p:sldId id="951" r:id="rId7"/>
    <p:sldId id="560" r:id="rId8"/>
    <p:sldId id="944" r:id="rId9"/>
    <p:sldId id="440" r:id="rId10"/>
    <p:sldId id="509" r:id="rId11"/>
    <p:sldId id="510" r:id="rId12"/>
    <p:sldId id="513" r:id="rId13"/>
    <p:sldId id="511" r:id="rId14"/>
    <p:sldId id="1159" r:id="rId15"/>
    <p:sldId id="512" r:id="rId16"/>
    <p:sldId id="590" r:id="rId17"/>
    <p:sldId id="1165" r:id="rId18"/>
    <p:sldId id="1166" r:id="rId19"/>
    <p:sldId id="1167" r:id="rId20"/>
    <p:sldId id="591" r:id="rId21"/>
    <p:sldId id="580" r:id="rId22"/>
    <p:sldId id="541" r:id="rId23"/>
    <p:sldId id="945" r:id="rId24"/>
    <p:sldId id="537" r:id="rId25"/>
    <p:sldId id="447" r:id="rId26"/>
    <p:sldId id="519" r:id="rId27"/>
    <p:sldId id="520" r:id="rId28"/>
    <p:sldId id="523" r:id="rId29"/>
    <p:sldId id="533" r:id="rId30"/>
    <p:sldId id="534" r:id="rId31"/>
    <p:sldId id="535" r:id="rId32"/>
    <p:sldId id="458" r:id="rId33"/>
    <p:sldId id="539" r:id="rId34"/>
    <p:sldId id="1160" r:id="rId35"/>
    <p:sldId id="1161" r:id="rId36"/>
    <p:sldId id="1168" r:id="rId37"/>
    <p:sldId id="466" r:id="rId38"/>
    <p:sldId id="568" r:id="rId39"/>
    <p:sldId id="467" r:id="rId40"/>
    <p:sldId id="470" r:id="rId41"/>
    <p:sldId id="1169" r:id="rId42"/>
    <p:sldId id="1170" r:id="rId43"/>
    <p:sldId id="1171" r:id="rId44"/>
    <p:sldId id="476" r:id="rId45"/>
    <p:sldId id="477" r:id="rId46"/>
    <p:sldId id="581" r:id="rId47"/>
    <p:sldId id="573" r:id="rId48"/>
    <p:sldId id="947" r:id="rId49"/>
    <p:sldId id="479" r:id="rId50"/>
    <p:sldId id="579" r:id="rId51"/>
    <p:sldId id="483" r:id="rId52"/>
    <p:sldId id="484" r:id="rId53"/>
    <p:sldId id="575" r:id="rId54"/>
    <p:sldId id="574" r:id="rId55"/>
    <p:sldId id="549" r:id="rId56"/>
    <p:sldId id="559" r:id="rId57"/>
    <p:sldId id="497" r:id="rId58"/>
    <p:sldId id="499" r:id="rId59"/>
    <p:sldId id="577" r:id="rId60"/>
    <p:sldId id="578" r:id="rId61"/>
    <p:sldId id="556" r:id="rId62"/>
    <p:sldId id="582" r:id="rId63"/>
    <p:sldId id="576" r:id="rId64"/>
    <p:sldId id="424" r:id="rId65"/>
    <p:sldId id="586" r:id="rId66"/>
    <p:sldId id="357" r:id="rId67"/>
  </p:sldIdLst>
  <p:sldSz cx="9144000" cy="6858000" type="screen4x3"/>
  <p:notesSz cx="6858000" cy="9144000"/>
  <p:custDataLst>
    <p:tags r:id="rId70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C0504D"/>
    <a:srgbClr val="6C4C8F"/>
    <a:srgbClr val="8064A2"/>
    <a:srgbClr val="99CCFF"/>
    <a:srgbClr val="9BBB59"/>
    <a:srgbClr val="4BACC6"/>
    <a:srgbClr val="947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608"/>
  </p:normalViewPr>
  <p:slideViewPr>
    <p:cSldViewPr snapToObjects="1" showGuides="1">
      <p:cViewPr varScale="1">
        <p:scale>
          <a:sx n="80" d="100"/>
          <a:sy n="80" d="100"/>
        </p:scale>
        <p:origin x="152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27DA4F-ED37-49BA-847A-561F24343EAC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17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单击以编辑母版文本样式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24A457-ED72-444F-8684-E24DAFBB89FA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1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/>
              <a:t>45</a:t>
            </a:fld>
            <a:endParaRPr lang="" altLang="zh-CN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2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10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20484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11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22531" name="Rectangle 1026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22532" name="Rectangle 1027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13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25603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25604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>
                <a:ea typeface="宋体" panose="02010600030101010101" pitchFamily="2" charset="-122"/>
              </a:rPr>
              <a:t>15</a:t>
            </a:fld>
            <a:endParaRPr lang="" altLang="zh-CN" sz="1200" dirty="0">
              <a:ea typeface="宋体" panose="02010600030101010101" pitchFamily="2" charset="-122"/>
            </a:endParaRPr>
          </a:p>
        </p:txBody>
      </p:sp>
      <p:sp>
        <p:nvSpPr>
          <p:cNvPr id="27651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  <a:ln/>
        </p:spPr>
      </p:sp>
      <p:sp>
        <p:nvSpPr>
          <p:cNvPr id="27652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/>
              <a:t>25</a:t>
            </a:fld>
            <a:endParaRPr lang="" altLang="zh-CN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/>
              <a:t>26</a:t>
            </a:fld>
            <a:endParaRPr lang="" altLang="zh-CN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" altLang="zh-CN" sz="1200" dirty="0"/>
              <a:t>33</a:t>
            </a:fld>
            <a:endParaRPr lang="" altLang="zh-CN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101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809" y="1124744"/>
            <a:ext cx="7983537" cy="55657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 idx="10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9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等腰三角形 21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95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</a:p>
        </p:txBody>
      </p:sp>
      <p:cxnSp>
        <p:nvCxnSpPr>
          <p:cNvPr id="1027" name="直接连接符 9"/>
          <p:cNvCxnSpPr/>
          <p:nvPr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" altLang="zh-CN" dirty="0"/>
              <a:t>单击以编辑</a:t>
            </a:r>
            <a:r>
              <a:rPr lang="" altLang="en-US" dirty="0"/>
              <a:t>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e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1.emf"/><Relationship Id="rId5" Type="http://schemas.openxmlformats.org/officeDocument/2006/relationships/audio" Target="../media/audio2.wav"/><Relationship Id="rId10" Type="http://schemas.openxmlformats.org/officeDocument/2006/relationships/oleObject" Target="../embeddings/oleObject3.bin"/><Relationship Id="rId4" Type="http://schemas.openxmlformats.org/officeDocument/2006/relationships/audio" Target="../media/audio1.wav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: 圆角 2"/>
          <p:cNvSpPr>
            <a:spLocks noChangeArrowheads="1"/>
          </p:cNvSpPr>
          <p:nvPr/>
        </p:nvSpPr>
        <p:spPr bwMode="auto">
          <a:xfrm>
            <a:off x="3179763" y="2993852"/>
            <a:ext cx="5640388" cy="5794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60" name="Text Box 19"/>
          <p:cNvSpPr txBox="1">
            <a:spLocks noChangeArrowheads="1"/>
          </p:cNvSpPr>
          <p:nvPr/>
        </p:nvSpPr>
        <p:spPr bwMode="auto">
          <a:xfrm>
            <a:off x="2794000" y="4473694"/>
            <a:ext cx="3866232" cy="825675"/>
          </a:xfrm>
          <a:prstGeom prst="rect">
            <a:avLst/>
          </a:prstGeom>
          <a:noFill/>
          <a:ln w="38100" cmpd="dbl">
            <a:noFill/>
            <a:miter lim="800000"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0664D"/>
              </a:buClr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办公室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11-405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>
                <a:srgbClr val="00664D"/>
              </a:buClr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kern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作业上交地址</a:t>
            </a:r>
            <a:r>
              <a:rPr kumimoji="1" lang="en-US" altLang="zh-CN" sz="2000" kern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1" lang="en-US" alt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192.168.43.242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521970"/>
            <a:ext cx="9144000" cy="881063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0" y="1519238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222" name="图片 1"/>
          <p:cNvPicPr>
            <a:picLocks noChangeAspect="1"/>
          </p:cNvPicPr>
          <p:nvPr/>
        </p:nvPicPr>
        <p:blipFill>
          <a:blip r:embed="rId3"/>
          <a:srcRect l="36591" t="61440" r="36745" b="14038"/>
          <a:stretch>
            <a:fillRect/>
          </a:stretch>
        </p:blipFill>
        <p:spPr>
          <a:xfrm>
            <a:off x="511175" y="2382838"/>
            <a:ext cx="2282825" cy="2935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Rectangle 24"/>
          <p:cNvSpPr txBox="1">
            <a:spLocks noChangeArrowheads="1"/>
          </p:cNvSpPr>
          <p:nvPr/>
        </p:nvSpPr>
        <p:spPr bwMode="auto">
          <a:xfrm>
            <a:off x="3185969" y="3645024"/>
            <a:ext cx="151923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kern="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何涛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0" y="6121400"/>
            <a:ext cx="9155113" cy="604838"/>
          </a:xfrm>
          <a:prstGeom prst="rect">
            <a:avLst/>
          </a:prstGeom>
          <a:solidFill>
            <a:srgbClr val="76AE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Rectangle 24"/>
          <p:cNvSpPr txBox="1">
            <a:spLocks noChangeArrowheads="1"/>
          </p:cNvSpPr>
          <p:nvPr/>
        </p:nvSpPr>
        <p:spPr bwMode="auto">
          <a:xfrm>
            <a:off x="3294063" y="2927177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绪论</a:t>
            </a:r>
            <a:endParaRPr kumimoji="1" lang="zh-CN" altLang="en-US" sz="4800" b="1" i="1" kern="0" cap="none" spc="0" normalizeH="0" baseline="0" noProof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angle 24"/>
          <p:cNvSpPr txBox="1">
            <a:spLocks noChangeArrowheads="1"/>
          </p:cNvSpPr>
          <p:nvPr/>
        </p:nvSpPr>
        <p:spPr bwMode="auto">
          <a:xfrm>
            <a:off x="3119438" y="2204864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kern="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3600" kern="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1" lang="zh-CN" altLang="en-US" sz="3600" kern="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章</a:t>
            </a:r>
            <a:endParaRPr kumimoji="1" lang="zh-CN" altLang="en-US" sz="4800" kern="0" cap="none" spc="0" normalizeH="0" baseline="0" noProof="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Rectangle 24"/>
          <p:cNvSpPr txBox="1">
            <a:spLocks noChangeArrowheads="1"/>
          </p:cNvSpPr>
          <p:nvPr/>
        </p:nvSpPr>
        <p:spPr bwMode="auto">
          <a:xfrm>
            <a:off x="300038" y="641350"/>
            <a:ext cx="8843963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数据结构（</a:t>
            </a:r>
            <a:r>
              <a:rPr kumimoji="0" lang="en-US" altLang="zh-CN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语言版）（第</a:t>
            </a:r>
            <a:r>
              <a:rPr kumimoji="0" lang="en-US" altLang="zh-CN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kumimoji="1" lang="zh-CN" altLang="en-US" sz="5400" b="1" i="1" kern="0" cap="none" spc="0" normalizeH="0" baseline="0" noProof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ChangeArrowheads="1"/>
          </p:cNvSpPr>
          <p:nvPr/>
        </p:nvSpPr>
        <p:spPr bwMode="auto">
          <a:xfrm>
            <a:off x="850900" y="249238"/>
            <a:ext cx="3992563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书目自动检索系统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1338263" y="2112963"/>
            <a:ext cx="5753100" cy="3754437"/>
            <a:chOff x="1668" y="900"/>
            <a:chExt cx="3624" cy="2736"/>
          </a:xfrm>
        </p:grpSpPr>
        <p:sp>
          <p:nvSpPr>
            <p:cNvPr id="17411" name="AutoShape 4"/>
            <p:cNvSpPr>
              <a:spLocks noChangeArrowheads="1"/>
            </p:cNvSpPr>
            <p:nvPr/>
          </p:nvSpPr>
          <p:spPr bwMode="auto">
            <a:xfrm>
              <a:off x="1668" y="900"/>
              <a:ext cx="3624" cy="2736"/>
            </a:xfrm>
            <a:prstGeom prst="roundRect">
              <a:avLst>
                <a:gd name="adj" fmla="val 548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2" name="Text Box 5"/>
            <p:cNvSpPr txBox="1">
              <a:spLocks noChangeArrowheads="1"/>
            </p:cNvSpPr>
            <p:nvPr/>
          </p:nvSpPr>
          <p:spPr bwMode="auto">
            <a:xfrm>
              <a:off x="2198" y="1321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登录号：</a:t>
              </a:r>
            </a:p>
          </p:txBody>
        </p:sp>
        <p:sp>
          <p:nvSpPr>
            <p:cNvPr id="17413" name="Text Box 6"/>
            <p:cNvSpPr txBox="1">
              <a:spLocks noChangeArrowheads="1"/>
            </p:cNvSpPr>
            <p:nvPr/>
          </p:nvSpPr>
          <p:spPr bwMode="auto">
            <a:xfrm>
              <a:off x="2198" y="1647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书名：</a:t>
              </a:r>
            </a:p>
          </p:txBody>
        </p:sp>
        <p:sp>
          <p:nvSpPr>
            <p:cNvPr id="17414" name="Text Box 7"/>
            <p:cNvSpPr txBox="1">
              <a:spLocks noChangeArrowheads="1"/>
            </p:cNvSpPr>
            <p:nvPr/>
          </p:nvSpPr>
          <p:spPr bwMode="auto">
            <a:xfrm>
              <a:off x="2198" y="1972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作者名：</a:t>
              </a:r>
            </a:p>
          </p:txBody>
        </p:sp>
        <p:sp>
          <p:nvSpPr>
            <p:cNvPr id="17415" name="Text Box 8"/>
            <p:cNvSpPr txBox="1">
              <a:spLocks noChangeArrowheads="1"/>
            </p:cNvSpPr>
            <p:nvPr/>
          </p:nvSpPr>
          <p:spPr bwMode="auto">
            <a:xfrm>
              <a:off x="2198" y="2299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分类号：</a:t>
              </a:r>
            </a:p>
          </p:txBody>
        </p:sp>
        <p:sp>
          <p:nvSpPr>
            <p:cNvPr id="17416" name="Text Box 9"/>
            <p:cNvSpPr txBox="1">
              <a:spLocks noChangeArrowheads="1"/>
            </p:cNvSpPr>
            <p:nvPr/>
          </p:nvSpPr>
          <p:spPr bwMode="auto">
            <a:xfrm>
              <a:off x="2198" y="2625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出版单位：</a:t>
              </a:r>
            </a:p>
          </p:txBody>
        </p:sp>
        <p:sp>
          <p:nvSpPr>
            <p:cNvPr id="17417" name="Text Box 10"/>
            <p:cNvSpPr txBox="1">
              <a:spLocks noChangeArrowheads="1"/>
            </p:cNvSpPr>
            <p:nvPr/>
          </p:nvSpPr>
          <p:spPr bwMode="auto">
            <a:xfrm>
              <a:off x="2198" y="2951"/>
              <a:ext cx="1082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出版时间：</a:t>
              </a:r>
            </a:p>
          </p:txBody>
        </p:sp>
        <p:sp>
          <p:nvSpPr>
            <p:cNvPr id="17418" name="Text Box 11"/>
            <p:cNvSpPr txBox="1">
              <a:spLocks noChangeArrowheads="1"/>
            </p:cNvSpPr>
            <p:nvPr/>
          </p:nvSpPr>
          <p:spPr bwMode="auto">
            <a:xfrm>
              <a:off x="2202" y="3252"/>
              <a:ext cx="1070" cy="34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价格：</a:t>
              </a:r>
            </a:p>
          </p:txBody>
        </p:sp>
        <p:sp>
          <p:nvSpPr>
            <p:cNvPr id="17419" name="Text Box 12"/>
            <p:cNvSpPr txBox="1">
              <a:spLocks noChangeArrowheads="1"/>
            </p:cNvSpPr>
            <p:nvPr/>
          </p:nvSpPr>
          <p:spPr bwMode="auto">
            <a:xfrm>
              <a:off x="1680" y="907"/>
              <a:ext cx="3602" cy="448"/>
            </a:xfrm>
            <a:prstGeom prst="roundRect">
              <a:avLst>
                <a:gd name="adj" fmla="val 2633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书目卡片</a:t>
              </a:r>
            </a:p>
          </p:txBody>
        </p:sp>
      </p:grpSp>
      <p:grpSp>
        <p:nvGrpSpPr>
          <p:cNvPr id="3" name="Group 13"/>
          <p:cNvGrpSpPr/>
          <p:nvPr/>
        </p:nvGrpSpPr>
        <p:grpSpPr>
          <a:xfrm>
            <a:off x="1219200" y="1103313"/>
            <a:ext cx="7469188" cy="3468687"/>
            <a:chOff x="841" y="1176"/>
            <a:chExt cx="4705" cy="2185"/>
          </a:xfrm>
        </p:grpSpPr>
        <p:graphicFrame>
          <p:nvGraphicFramePr>
            <p:cNvPr id="19472" name="Object 63"/>
            <p:cNvGraphicFramePr/>
            <p:nvPr/>
          </p:nvGraphicFramePr>
          <p:xfrm>
            <a:off x="841" y="1812"/>
            <a:ext cx="4171" cy="15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" r:id="rId6" imgW="7172325" imgH="2665730" progId="Word.Document.8">
                    <p:embed/>
                  </p:oleObj>
                </mc:Choice>
                <mc:Fallback>
                  <p:oleObj r:id="rId6" imgW="7172325" imgH="2665730" progId="Word.Document.8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41" y="1812"/>
                          <a:ext cx="4171" cy="15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2" name="AutoShape 15"/>
            <p:cNvSpPr>
              <a:spLocks noChangeArrowheads="1"/>
            </p:cNvSpPr>
            <p:nvPr/>
          </p:nvSpPr>
          <p:spPr bwMode="auto">
            <a:xfrm>
              <a:off x="4476" y="1176"/>
              <a:ext cx="1070" cy="356"/>
            </a:xfrm>
            <a:prstGeom prst="wedgeEllipseCallout">
              <a:avLst>
                <a:gd name="adj1" fmla="val -69157"/>
                <a:gd name="adj2" fmla="val 79380"/>
              </a:avLst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  <a:miter lim="800000"/>
            </a:ln>
          </p:spPr>
          <p:txBody>
            <a:bodyPr wrap="none" lIns="90000" tIns="46800" rIns="90000" bIns="4680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书目文件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69863" y="3294063"/>
            <a:ext cx="8909050" cy="3306762"/>
            <a:chOff x="86" y="2285"/>
            <a:chExt cx="5612" cy="2083"/>
          </a:xfrm>
        </p:grpSpPr>
        <p:grpSp>
          <p:nvGrpSpPr>
            <p:cNvPr id="19463" name="Group 17"/>
            <p:cNvGrpSpPr/>
            <p:nvPr/>
          </p:nvGrpSpPr>
          <p:grpSpPr>
            <a:xfrm>
              <a:off x="86" y="2814"/>
              <a:ext cx="5612" cy="388"/>
              <a:chOff x="86" y="2814"/>
              <a:chExt cx="5612" cy="388"/>
            </a:xfrm>
          </p:grpSpPr>
          <p:sp>
            <p:nvSpPr>
              <p:cNvPr id="17425" name="AutoShape 18"/>
              <p:cNvSpPr>
                <a:spLocks noChangeArrowheads="1"/>
              </p:cNvSpPr>
              <p:nvPr/>
            </p:nvSpPr>
            <p:spPr bwMode="auto">
              <a:xfrm>
                <a:off x="86" y="2834"/>
                <a:ext cx="843" cy="356"/>
              </a:xfrm>
              <a:prstGeom prst="wedgeEllipseCallout">
                <a:avLst>
                  <a:gd name="adj1" fmla="val 27431"/>
                  <a:gd name="adj2" fmla="val 9020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</a:ln>
            </p:spPr>
            <p:txBody>
              <a:bodyPr wrap="none" lIns="90000" tIns="46800" rIns="90000" bIns="4680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按书名</a:t>
                </a:r>
              </a:p>
            </p:txBody>
          </p:sp>
          <p:sp>
            <p:nvSpPr>
              <p:cNvPr id="17426" name="AutoShape 19"/>
              <p:cNvSpPr>
                <a:spLocks noChangeArrowheads="1"/>
              </p:cNvSpPr>
              <p:nvPr/>
            </p:nvSpPr>
            <p:spPr bwMode="auto">
              <a:xfrm>
                <a:off x="2879" y="2846"/>
                <a:ext cx="1070" cy="356"/>
              </a:xfrm>
              <a:prstGeom prst="wedgeEllipseCallout">
                <a:avLst>
                  <a:gd name="adj1" fmla="val -60856"/>
                  <a:gd name="adj2" fmla="val 7950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</a:ln>
            </p:spPr>
            <p:txBody>
              <a:bodyPr wrap="none" lIns="90000" tIns="46800" rIns="90000" bIns="4680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按作者名</a:t>
                </a:r>
              </a:p>
            </p:txBody>
          </p:sp>
          <p:sp>
            <p:nvSpPr>
              <p:cNvPr id="17427" name="AutoShape 20"/>
              <p:cNvSpPr>
                <a:spLocks noChangeArrowheads="1"/>
              </p:cNvSpPr>
              <p:nvPr/>
            </p:nvSpPr>
            <p:spPr bwMode="auto">
              <a:xfrm>
                <a:off x="4628" y="2814"/>
                <a:ext cx="1070" cy="356"/>
              </a:xfrm>
              <a:prstGeom prst="wedgeEllipseCallout">
                <a:avLst>
                  <a:gd name="adj1" fmla="val -50347"/>
                  <a:gd name="adj2" fmla="val 8681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</a:ln>
            </p:spPr>
            <p:txBody>
              <a:bodyPr wrap="none" lIns="90000" tIns="46800" rIns="90000" bIns="4680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按分类号</a:t>
                </a:r>
              </a:p>
            </p:txBody>
          </p:sp>
        </p:grpSp>
        <p:grpSp>
          <p:nvGrpSpPr>
            <p:cNvPr id="19464" name="Group 21"/>
            <p:cNvGrpSpPr/>
            <p:nvPr/>
          </p:nvGrpSpPr>
          <p:grpSpPr>
            <a:xfrm>
              <a:off x="191" y="2285"/>
              <a:ext cx="5105" cy="2083"/>
              <a:chOff x="191" y="2285"/>
              <a:chExt cx="5105" cy="2083"/>
            </a:xfrm>
          </p:grpSpPr>
          <p:graphicFrame>
            <p:nvGraphicFramePr>
              <p:cNvPr id="19465" name="Object 60"/>
              <p:cNvGraphicFramePr/>
              <p:nvPr/>
            </p:nvGraphicFramePr>
            <p:xfrm>
              <a:off x="191" y="3269"/>
              <a:ext cx="3006" cy="10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3" r:id="rId8" imgW="4881880" imgH="1788795" progId="Word.Document.8">
                      <p:embed/>
                    </p:oleObj>
                  </mc:Choice>
                  <mc:Fallback>
                    <p:oleObj r:id="rId8" imgW="4881880" imgH="1788795" progId="Word.Document.8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91" y="3269"/>
                            <a:ext cx="3006" cy="10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66" name="Object 61"/>
              <p:cNvGraphicFramePr/>
              <p:nvPr/>
            </p:nvGraphicFramePr>
            <p:xfrm>
              <a:off x="2197" y="3269"/>
              <a:ext cx="1470" cy="10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4" r:id="rId10" imgW="2386330" imgH="1778635" progId="Word.Document.8">
                      <p:embed/>
                    </p:oleObj>
                  </mc:Choice>
                  <mc:Fallback>
                    <p:oleObj r:id="rId10" imgW="2386330" imgH="1778635" progId="Word.Document.8">
                      <p:embed/>
                      <p:pic>
                        <p:nvPicPr>
                          <p:cNvPr id="0" name="图片 307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197" y="3269"/>
                            <a:ext cx="1470" cy="109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467" name="Object 62"/>
              <p:cNvGraphicFramePr/>
              <p:nvPr/>
            </p:nvGraphicFramePr>
            <p:xfrm>
              <a:off x="3673" y="3256"/>
              <a:ext cx="1623" cy="8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5" r:id="rId12" imgW="2621280" imgH="1397000" progId="Word.Document.8">
                      <p:embed/>
                    </p:oleObj>
                  </mc:Choice>
                  <mc:Fallback>
                    <p:oleObj r:id="rId12" imgW="2621280" imgH="1397000" progId="Word.Document.8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673" y="3256"/>
                            <a:ext cx="1623" cy="82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432" name="AutoShape 25"/>
              <p:cNvSpPr>
                <a:spLocks noChangeArrowheads="1"/>
              </p:cNvSpPr>
              <p:nvPr/>
            </p:nvSpPr>
            <p:spPr bwMode="auto">
              <a:xfrm>
                <a:off x="4349" y="2285"/>
                <a:ext cx="843" cy="356"/>
              </a:xfrm>
              <a:prstGeom prst="wedgeEllipseCallout">
                <a:avLst>
                  <a:gd name="adj1" fmla="val -64546"/>
                  <a:gd name="adj2" fmla="val 23502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noFill/>
                <a:miter lim="800000"/>
              </a:ln>
            </p:spPr>
            <p:txBody>
              <a:bodyPr wrap="none" lIns="90000" tIns="46800" rIns="90000" bIns="46800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索引表</a:t>
                </a:r>
              </a:p>
            </p:txBody>
          </p:sp>
        </p:grpSp>
      </p:grpSp>
      <p:sp>
        <p:nvSpPr>
          <p:cNvPr id="17434" name="AutoShape 27"/>
          <p:cNvSpPr>
            <a:spLocks noChangeArrowheads="1"/>
          </p:cNvSpPr>
          <p:nvPr/>
        </p:nvSpPr>
        <p:spPr bwMode="auto">
          <a:xfrm>
            <a:off x="4405313" y="860425"/>
            <a:ext cx="2565400" cy="1038225"/>
          </a:xfrm>
          <a:prstGeom prst="irregularSeal2">
            <a:avLst/>
          </a:prstGeom>
          <a:solidFill>
            <a:srgbClr val="7030A0"/>
          </a:solidFill>
          <a:ln w="9525">
            <a:solidFill>
              <a:schemeClr val="accent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498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715963" y="203200"/>
            <a:ext cx="3929063" cy="533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45720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人机对奕问题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9475" y="850900"/>
            <a:ext cx="1524000" cy="1371600"/>
            <a:chOff x="2171" y="994"/>
            <a:chExt cx="960" cy="864"/>
          </a:xfrm>
        </p:grpSpPr>
        <p:sp>
          <p:nvSpPr>
            <p:cNvPr id="19459" name="Rectangle 4"/>
            <p:cNvSpPr>
              <a:spLocks noChangeArrowheads="1"/>
            </p:cNvSpPr>
            <p:nvPr/>
          </p:nvSpPr>
          <p:spPr bwMode="auto">
            <a:xfrm>
              <a:off x="2171" y="99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0" name="Line 5"/>
            <p:cNvSpPr>
              <a:spLocks noChangeShapeType="1"/>
            </p:cNvSpPr>
            <p:nvPr/>
          </p:nvSpPr>
          <p:spPr bwMode="auto">
            <a:xfrm>
              <a:off x="2171" y="128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1" name="Line 6"/>
            <p:cNvSpPr>
              <a:spLocks noChangeShapeType="1"/>
            </p:cNvSpPr>
            <p:nvPr/>
          </p:nvSpPr>
          <p:spPr bwMode="auto">
            <a:xfrm>
              <a:off x="2171" y="157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2" name="Line 7"/>
            <p:cNvSpPr>
              <a:spLocks noChangeShapeType="1"/>
            </p:cNvSpPr>
            <p:nvPr/>
          </p:nvSpPr>
          <p:spPr bwMode="auto">
            <a:xfrm>
              <a:off x="2459" y="99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3" name="Line 8"/>
            <p:cNvSpPr>
              <a:spLocks noChangeShapeType="1"/>
            </p:cNvSpPr>
            <p:nvPr/>
          </p:nvSpPr>
          <p:spPr bwMode="auto">
            <a:xfrm>
              <a:off x="2795" y="99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4" name="Oval 9"/>
            <p:cNvSpPr>
              <a:spLocks noChangeArrowheads="1"/>
            </p:cNvSpPr>
            <p:nvPr/>
          </p:nvSpPr>
          <p:spPr bwMode="auto">
            <a:xfrm>
              <a:off x="2891" y="109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5" name="Oval 10"/>
            <p:cNvSpPr>
              <a:spLocks noChangeArrowheads="1"/>
            </p:cNvSpPr>
            <p:nvPr/>
          </p:nvSpPr>
          <p:spPr bwMode="auto">
            <a:xfrm>
              <a:off x="2540" y="136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6" name="Oval 11"/>
            <p:cNvSpPr>
              <a:spLocks noChangeArrowheads="1"/>
            </p:cNvSpPr>
            <p:nvPr/>
          </p:nvSpPr>
          <p:spPr bwMode="auto">
            <a:xfrm>
              <a:off x="2241" y="165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67" name="Oval 12"/>
            <p:cNvSpPr>
              <a:spLocks noChangeArrowheads="1"/>
            </p:cNvSpPr>
            <p:nvPr/>
          </p:nvSpPr>
          <p:spPr bwMode="auto">
            <a:xfrm>
              <a:off x="2573" y="1664"/>
              <a:ext cx="166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4557" name="Oval 13"/>
          <p:cNvSpPr>
            <a:spLocks noChangeArrowheads="1"/>
          </p:cNvSpPr>
          <p:nvPr/>
        </p:nvSpPr>
        <p:spPr bwMode="auto">
          <a:xfrm>
            <a:off x="444500" y="3617913"/>
            <a:ext cx="26352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4558" name="Oval 14"/>
          <p:cNvSpPr>
            <a:spLocks noChangeArrowheads="1"/>
          </p:cNvSpPr>
          <p:nvPr/>
        </p:nvSpPr>
        <p:spPr bwMode="auto">
          <a:xfrm>
            <a:off x="2236788" y="3189288"/>
            <a:ext cx="26352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4559" name="Oval 15"/>
          <p:cNvSpPr>
            <a:spLocks noChangeArrowheads="1"/>
          </p:cNvSpPr>
          <p:nvPr/>
        </p:nvSpPr>
        <p:spPr bwMode="auto">
          <a:xfrm>
            <a:off x="4371975" y="3136900"/>
            <a:ext cx="26352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4560" name="Oval 16"/>
          <p:cNvSpPr>
            <a:spLocks noChangeArrowheads="1"/>
          </p:cNvSpPr>
          <p:nvPr/>
        </p:nvSpPr>
        <p:spPr bwMode="auto">
          <a:xfrm>
            <a:off x="6594475" y="3559175"/>
            <a:ext cx="26352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4561" name="Oval 17"/>
          <p:cNvSpPr>
            <a:spLocks noChangeArrowheads="1"/>
          </p:cNvSpPr>
          <p:nvPr/>
        </p:nvSpPr>
        <p:spPr bwMode="auto">
          <a:xfrm>
            <a:off x="8224838" y="4005263"/>
            <a:ext cx="263525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354013" y="2244725"/>
            <a:ext cx="3195637" cy="2173288"/>
            <a:chOff x="232" y="1863"/>
            <a:chExt cx="2013" cy="1369"/>
          </a:xfrm>
        </p:grpSpPr>
        <p:sp>
          <p:nvSpPr>
            <p:cNvPr id="19474" name="Line 19"/>
            <p:cNvSpPr>
              <a:spLocks noChangeShapeType="1"/>
            </p:cNvSpPr>
            <p:nvPr/>
          </p:nvSpPr>
          <p:spPr bwMode="auto">
            <a:xfrm>
              <a:off x="232" y="2656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75" name="Line 20"/>
            <p:cNvSpPr>
              <a:spLocks noChangeShapeType="1"/>
            </p:cNvSpPr>
            <p:nvPr/>
          </p:nvSpPr>
          <p:spPr bwMode="auto">
            <a:xfrm>
              <a:off x="232" y="29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76" name="Line 21"/>
            <p:cNvSpPr>
              <a:spLocks noChangeShapeType="1"/>
            </p:cNvSpPr>
            <p:nvPr/>
          </p:nvSpPr>
          <p:spPr bwMode="auto">
            <a:xfrm>
              <a:off x="520" y="2368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77" name="Line 22"/>
            <p:cNvSpPr>
              <a:spLocks noChangeShapeType="1"/>
            </p:cNvSpPr>
            <p:nvPr/>
          </p:nvSpPr>
          <p:spPr bwMode="auto">
            <a:xfrm>
              <a:off x="856" y="2368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32" y="2368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79" name="Oval 24"/>
            <p:cNvSpPr>
              <a:spLocks noChangeArrowheads="1"/>
            </p:cNvSpPr>
            <p:nvPr/>
          </p:nvSpPr>
          <p:spPr bwMode="auto">
            <a:xfrm>
              <a:off x="952" y="246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0" name="Oval 25"/>
            <p:cNvSpPr>
              <a:spLocks noChangeArrowheads="1"/>
            </p:cNvSpPr>
            <p:nvPr/>
          </p:nvSpPr>
          <p:spPr bwMode="auto">
            <a:xfrm>
              <a:off x="601" y="2741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1" name="Oval 26"/>
            <p:cNvSpPr>
              <a:spLocks noChangeArrowheads="1"/>
            </p:cNvSpPr>
            <p:nvPr/>
          </p:nvSpPr>
          <p:spPr bwMode="auto">
            <a:xfrm>
              <a:off x="302" y="3029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2" name="Oval 27"/>
            <p:cNvSpPr>
              <a:spLocks noChangeArrowheads="1"/>
            </p:cNvSpPr>
            <p:nvPr/>
          </p:nvSpPr>
          <p:spPr bwMode="auto">
            <a:xfrm>
              <a:off x="634" y="3038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3" name="Line 28"/>
            <p:cNvSpPr>
              <a:spLocks noChangeShapeType="1"/>
            </p:cNvSpPr>
            <p:nvPr/>
          </p:nvSpPr>
          <p:spPr bwMode="auto">
            <a:xfrm flipH="1">
              <a:off x="700" y="1863"/>
              <a:ext cx="1545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2095500" y="2249488"/>
            <a:ext cx="1738313" cy="2166937"/>
            <a:chOff x="1361" y="1863"/>
            <a:chExt cx="1095" cy="1365"/>
          </a:xfrm>
        </p:grpSpPr>
        <p:sp>
          <p:nvSpPr>
            <p:cNvPr id="19485" name="Line 30"/>
            <p:cNvSpPr>
              <a:spLocks noChangeShapeType="1"/>
            </p:cNvSpPr>
            <p:nvPr/>
          </p:nvSpPr>
          <p:spPr bwMode="auto">
            <a:xfrm>
              <a:off x="1361" y="26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6" name="Line 31"/>
            <p:cNvSpPr>
              <a:spLocks noChangeShapeType="1"/>
            </p:cNvSpPr>
            <p:nvPr/>
          </p:nvSpPr>
          <p:spPr bwMode="auto">
            <a:xfrm>
              <a:off x="1361" y="294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7" name="Line 32"/>
            <p:cNvSpPr>
              <a:spLocks noChangeShapeType="1"/>
            </p:cNvSpPr>
            <p:nvPr/>
          </p:nvSpPr>
          <p:spPr bwMode="auto">
            <a:xfrm>
              <a:off x="1649" y="23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8" name="Line 33"/>
            <p:cNvSpPr>
              <a:spLocks noChangeShapeType="1"/>
            </p:cNvSpPr>
            <p:nvPr/>
          </p:nvSpPr>
          <p:spPr bwMode="auto">
            <a:xfrm>
              <a:off x="1985" y="23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89" name="Rectangle 34"/>
            <p:cNvSpPr>
              <a:spLocks noChangeArrowheads="1"/>
            </p:cNvSpPr>
            <p:nvPr/>
          </p:nvSpPr>
          <p:spPr bwMode="auto">
            <a:xfrm>
              <a:off x="1361" y="236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0" name="Oval 35"/>
            <p:cNvSpPr>
              <a:spLocks noChangeArrowheads="1"/>
            </p:cNvSpPr>
            <p:nvPr/>
          </p:nvSpPr>
          <p:spPr bwMode="auto">
            <a:xfrm>
              <a:off x="2081" y="246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1" name="Oval 36"/>
            <p:cNvSpPr>
              <a:spLocks noChangeArrowheads="1"/>
            </p:cNvSpPr>
            <p:nvPr/>
          </p:nvSpPr>
          <p:spPr bwMode="auto">
            <a:xfrm>
              <a:off x="1730" y="273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2" name="Oval 37"/>
            <p:cNvSpPr>
              <a:spLocks noChangeArrowheads="1"/>
            </p:cNvSpPr>
            <p:nvPr/>
          </p:nvSpPr>
          <p:spPr bwMode="auto">
            <a:xfrm>
              <a:off x="1431" y="302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3" name="Oval 38"/>
            <p:cNvSpPr>
              <a:spLocks noChangeArrowheads="1"/>
            </p:cNvSpPr>
            <p:nvPr/>
          </p:nvSpPr>
          <p:spPr bwMode="auto">
            <a:xfrm>
              <a:off x="1763" y="303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4" name="Line 39"/>
            <p:cNvSpPr>
              <a:spLocks noChangeShapeType="1"/>
            </p:cNvSpPr>
            <p:nvPr/>
          </p:nvSpPr>
          <p:spPr bwMode="auto">
            <a:xfrm flipH="1">
              <a:off x="1778" y="1863"/>
              <a:ext cx="678" cy="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3792538" y="2230438"/>
            <a:ext cx="1524000" cy="2149475"/>
            <a:chOff x="2406" y="1863"/>
            <a:chExt cx="960" cy="1354"/>
          </a:xfrm>
        </p:grpSpPr>
        <p:sp>
          <p:nvSpPr>
            <p:cNvPr id="19496" name="Line 41"/>
            <p:cNvSpPr>
              <a:spLocks noChangeShapeType="1"/>
            </p:cNvSpPr>
            <p:nvPr/>
          </p:nvSpPr>
          <p:spPr bwMode="auto">
            <a:xfrm>
              <a:off x="2406" y="2641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7" name="Line 42"/>
            <p:cNvSpPr>
              <a:spLocks noChangeShapeType="1"/>
            </p:cNvSpPr>
            <p:nvPr/>
          </p:nvSpPr>
          <p:spPr bwMode="auto">
            <a:xfrm>
              <a:off x="2406" y="2929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8" name="Line 43"/>
            <p:cNvSpPr>
              <a:spLocks noChangeShapeType="1"/>
            </p:cNvSpPr>
            <p:nvPr/>
          </p:nvSpPr>
          <p:spPr bwMode="auto">
            <a:xfrm>
              <a:off x="2694" y="2353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499" name="Line 44"/>
            <p:cNvSpPr>
              <a:spLocks noChangeShapeType="1"/>
            </p:cNvSpPr>
            <p:nvPr/>
          </p:nvSpPr>
          <p:spPr bwMode="auto">
            <a:xfrm>
              <a:off x="3030" y="2353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0" name="Rectangle 45"/>
            <p:cNvSpPr>
              <a:spLocks noChangeArrowheads="1"/>
            </p:cNvSpPr>
            <p:nvPr/>
          </p:nvSpPr>
          <p:spPr bwMode="auto">
            <a:xfrm>
              <a:off x="2406" y="2353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1" name="Oval 46"/>
            <p:cNvSpPr>
              <a:spLocks noChangeArrowheads="1"/>
            </p:cNvSpPr>
            <p:nvPr/>
          </p:nvSpPr>
          <p:spPr bwMode="auto">
            <a:xfrm>
              <a:off x="3126" y="2449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2" name="Oval 47"/>
            <p:cNvSpPr>
              <a:spLocks noChangeArrowheads="1"/>
            </p:cNvSpPr>
            <p:nvPr/>
          </p:nvSpPr>
          <p:spPr bwMode="auto">
            <a:xfrm>
              <a:off x="2775" y="2726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3" name="Oval 48"/>
            <p:cNvSpPr>
              <a:spLocks noChangeArrowheads="1"/>
            </p:cNvSpPr>
            <p:nvPr/>
          </p:nvSpPr>
          <p:spPr bwMode="auto">
            <a:xfrm>
              <a:off x="2476" y="3014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4" name="Oval 49"/>
            <p:cNvSpPr>
              <a:spLocks noChangeArrowheads="1"/>
            </p:cNvSpPr>
            <p:nvPr/>
          </p:nvSpPr>
          <p:spPr bwMode="auto">
            <a:xfrm>
              <a:off x="2808" y="3023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5" name="Line 50"/>
            <p:cNvSpPr>
              <a:spLocks noChangeShapeType="1"/>
            </p:cNvSpPr>
            <p:nvPr/>
          </p:nvSpPr>
          <p:spPr bwMode="auto">
            <a:xfrm>
              <a:off x="2634" y="1863"/>
              <a:ext cx="133" cy="4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51"/>
          <p:cNvGrpSpPr/>
          <p:nvPr/>
        </p:nvGrpSpPr>
        <p:grpSpPr>
          <a:xfrm>
            <a:off x="4559300" y="2230438"/>
            <a:ext cx="2433638" cy="2114550"/>
            <a:chOff x="2889" y="1863"/>
            <a:chExt cx="1533" cy="1332"/>
          </a:xfrm>
        </p:grpSpPr>
        <p:sp>
          <p:nvSpPr>
            <p:cNvPr id="19507" name="Line 52"/>
            <p:cNvSpPr>
              <a:spLocks noChangeShapeType="1"/>
            </p:cNvSpPr>
            <p:nvPr/>
          </p:nvSpPr>
          <p:spPr bwMode="auto">
            <a:xfrm>
              <a:off x="3462" y="2619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8" name="Line 53"/>
            <p:cNvSpPr>
              <a:spLocks noChangeShapeType="1"/>
            </p:cNvSpPr>
            <p:nvPr/>
          </p:nvSpPr>
          <p:spPr bwMode="auto">
            <a:xfrm>
              <a:off x="3462" y="2907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09" name="Line 54"/>
            <p:cNvSpPr>
              <a:spLocks noChangeShapeType="1"/>
            </p:cNvSpPr>
            <p:nvPr/>
          </p:nvSpPr>
          <p:spPr bwMode="auto">
            <a:xfrm>
              <a:off x="3750" y="2331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0" name="Line 55"/>
            <p:cNvSpPr>
              <a:spLocks noChangeShapeType="1"/>
            </p:cNvSpPr>
            <p:nvPr/>
          </p:nvSpPr>
          <p:spPr bwMode="auto">
            <a:xfrm>
              <a:off x="4086" y="2331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1" name="Rectangle 56"/>
            <p:cNvSpPr>
              <a:spLocks noChangeArrowheads="1"/>
            </p:cNvSpPr>
            <p:nvPr/>
          </p:nvSpPr>
          <p:spPr bwMode="auto">
            <a:xfrm>
              <a:off x="3462" y="2331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2" name="Oval 57"/>
            <p:cNvSpPr>
              <a:spLocks noChangeArrowheads="1"/>
            </p:cNvSpPr>
            <p:nvPr/>
          </p:nvSpPr>
          <p:spPr bwMode="auto">
            <a:xfrm>
              <a:off x="4182" y="2427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3" name="Oval 58"/>
            <p:cNvSpPr>
              <a:spLocks noChangeArrowheads="1"/>
            </p:cNvSpPr>
            <p:nvPr/>
          </p:nvSpPr>
          <p:spPr bwMode="auto">
            <a:xfrm>
              <a:off x="3831" y="2704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4" name="Oval 59"/>
            <p:cNvSpPr>
              <a:spLocks noChangeArrowheads="1"/>
            </p:cNvSpPr>
            <p:nvPr/>
          </p:nvSpPr>
          <p:spPr bwMode="auto">
            <a:xfrm>
              <a:off x="3532" y="299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5" name="Oval 60"/>
            <p:cNvSpPr>
              <a:spLocks noChangeArrowheads="1"/>
            </p:cNvSpPr>
            <p:nvPr/>
          </p:nvSpPr>
          <p:spPr bwMode="auto">
            <a:xfrm>
              <a:off x="3864" y="3001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6" name="Line 61"/>
            <p:cNvSpPr>
              <a:spLocks noChangeShapeType="1"/>
            </p:cNvSpPr>
            <p:nvPr/>
          </p:nvSpPr>
          <p:spPr bwMode="auto">
            <a:xfrm>
              <a:off x="2889" y="1863"/>
              <a:ext cx="989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62"/>
          <p:cNvGrpSpPr/>
          <p:nvPr/>
        </p:nvGrpSpPr>
        <p:grpSpPr>
          <a:xfrm>
            <a:off x="4930775" y="2230438"/>
            <a:ext cx="3727450" cy="2119312"/>
            <a:chOff x="3123" y="1863"/>
            <a:chExt cx="2348" cy="1335"/>
          </a:xfrm>
        </p:grpSpPr>
        <p:sp>
          <p:nvSpPr>
            <p:cNvPr id="19518" name="Line 63"/>
            <p:cNvSpPr>
              <a:spLocks noChangeShapeType="1"/>
            </p:cNvSpPr>
            <p:nvPr/>
          </p:nvSpPr>
          <p:spPr bwMode="auto">
            <a:xfrm>
              <a:off x="4511" y="262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19" name="Line 64"/>
            <p:cNvSpPr>
              <a:spLocks noChangeShapeType="1"/>
            </p:cNvSpPr>
            <p:nvPr/>
          </p:nvSpPr>
          <p:spPr bwMode="auto">
            <a:xfrm>
              <a:off x="4511" y="291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0" name="Line 65"/>
            <p:cNvSpPr>
              <a:spLocks noChangeShapeType="1"/>
            </p:cNvSpPr>
            <p:nvPr/>
          </p:nvSpPr>
          <p:spPr bwMode="auto">
            <a:xfrm>
              <a:off x="4799" y="233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1" name="Line 66"/>
            <p:cNvSpPr>
              <a:spLocks noChangeShapeType="1"/>
            </p:cNvSpPr>
            <p:nvPr/>
          </p:nvSpPr>
          <p:spPr bwMode="auto">
            <a:xfrm>
              <a:off x="5135" y="233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2" name="Rectangle 67"/>
            <p:cNvSpPr>
              <a:spLocks noChangeArrowheads="1"/>
            </p:cNvSpPr>
            <p:nvPr/>
          </p:nvSpPr>
          <p:spPr bwMode="auto">
            <a:xfrm>
              <a:off x="4511" y="233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3" name="Oval 68"/>
            <p:cNvSpPr>
              <a:spLocks noChangeArrowheads="1"/>
            </p:cNvSpPr>
            <p:nvPr/>
          </p:nvSpPr>
          <p:spPr bwMode="auto">
            <a:xfrm>
              <a:off x="5231" y="243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4" name="Oval 69"/>
            <p:cNvSpPr>
              <a:spLocks noChangeArrowheads="1"/>
            </p:cNvSpPr>
            <p:nvPr/>
          </p:nvSpPr>
          <p:spPr bwMode="auto">
            <a:xfrm>
              <a:off x="4880" y="270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5" name="Oval 70"/>
            <p:cNvSpPr>
              <a:spLocks noChangeArrowheads="1"/>
            </p:cNvSpPr>
            <p:nvPr/>
          </p:nvSpPr>
          <p:spPr bwMode="auto">
            <a:xfrm>
              <a:off x="4581" y="299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6" name="Oval 71"/>
            <p:cNvSpPr>
              <a:spLocks noChangeArrowheads="1"/>
            </p:cNvSpPr>
            <p:nvPr/>
          </p:nvSpPr>
          <p:spPr bwMode="auto">
            <a:xfrm>
              <a:off x="4913" y="300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27" name="Line 72"/>
            <p:cNvSpPr>
              <a:spLocks noChangeShapeType="1"/>
            </p:cNvSpPr>
            <p:nvPr/>
          </p:nvSpPr>
          <p:spPr bwMode="auto">
            <a:xfrm>
              <a:off x="3123" y="1863"/>
              <a:ext cx="1878" cy="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4617" name="Oval 73"/>
          <p:cNvSpPr>
            <a:spLocks noChangeArrowheads="1"/>
          </p:cNvSpPr>
          <p:nvPr/>
        </p:nvSpPr>
        <p:spPr bwMode="auto">
          <a:xfrm>
            <a:off x="1549400" y="5727700"/>
            <a:ext cx="228600" cy="228600"/>
          </a:xfrm>
          <a:prstGeom prst="ellipse">
            <a:avLst/>
          </a:prstGeom>
          <a:solidFill>
            <a:srgbClr val="00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Group 74"/>
          <p:cNvGrpSpPr/>
          <p:nvPr/>
        </p:nvGrpSpPr>
        <p:grpSpPr>
          <a:xfrm>
            <a:off x="1438275" y="4356100"/>
            <a:ext cx="2514600" cy="2133600"/>
            <a:chOff x="960" y="2784"/>
            <a:chExt cx="1584" cy="1344"/>
          </a:xfrm>
        </p:grpSpPr>
        <p:sp>
          <p:nvSpPr>
            <p:cNvPr id="19530" name="Line 75"/>
            <p:cNvSpPr>
              <a:spLocks noChangeShapeType="1"/>
            </p:cNvSpPr>
            <p:nvPr/>
          </p:nvSpPr>
          <p:spPr bwMode="auto">
            <a:xfrm>
              <a:off x="960" y="35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1" name="Line 76"/>
            <p:cNvSpPr>
              <a:spLocks noChangeShapeType="1"/>
            </p:cNvSpPr>
            <p:nvPr/>
          </p:nvSpPr>
          <p:spPr bwMode="auto">
            <a:xfrm>
              <a:off x="960" y="384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2" name="Line 77"/>
            <p:cNvSpPr>
              <a:spLocks noChangeShapeType="1"/>
            </p:cNvSpPr>
            <p:nvPr/>
          </p:nvSpPr>
          <p:spPr bwMode="auto">
            <a:xfrm>
              <a:off x="1248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3" name="Line 78"/>
            <p:cNvSpPr>
              <a:spLocks noChangeShapeType="1"/>
            </p:cNvSpPr>
            <p:nvPr/>
          </p:nvSpPr>
          <p:spPr bwMode="auto">
            <a:xfrm>
              <a:off x="1584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4" name="Rectangle 79"/>
            <p:cNvSpPr>
              <a:spLocks noChangeArrowheads="1"/>
            </p:cNvSpPr>
            <p:nvPr/>
          </p:nvSpPr>
          <p:spPr bwMode="auto">
            <a:xfrm>
              <a:off x="960" y="326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5" name="Oval 80"/>
            <p:cNvSpPr>
              <a:spLocks noChangeArrowheads="1"/>
            </p:cNvSpPr>
            <p:nvPr/>
          </p:nvSpPr>
          <p:spPr bwMode="auto">
            <a:xfrm>
              <a:off x="1680" y="336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6" name="Oval 81"/>
            <p:cNvSpPr>
              <a:spLocks noChangeArrowheads="1"/>
            </p:cNvSpPr>
            <p:nvPr/>
          </p:nvSpPr>
          <p:spPr bwMode="auto">
            <a:xfrm>
              <a:off x="1344" y="363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7" name="Oval 82"/>
            <p:cNvSpPr>
              <a:spLocks noChangeArrowheads="1"/>
            </p:cNvSpPr>
            <p:nvPr/>
          </p:nvSpPr>
          <p:spPr bwMode="auto">
            <a:xfrm>
              <a:off x="1030" y="392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8" name="Oval 83"/>
            <p:cNvSpPr>
              <a:spLocks noChangeArrowheads="1"/>
            </p:cNvSpPr>
            <p:nvPr/>
          </p:nvSpPr>
          <p:spPr bwMode="auto">
            <a:xfrm>
              <a:off x="1366" y="393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39" name="Oval 84"/>
            <p:cNvSpPr>
              <a:spLocks noChangeArrowheads="1"/>
            </p:cNvSpPr>
            <p:nvPr/>
          </p:nvSpPr>
          <p:spPr bwMode="auto">
            <a:xfrm>
              <a:off x="1344" y="3350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0" name="Line 85"/>
            <p:cNvSpPr>
              <a:spLocks noChangeShapeType="1"/>
            </p:cNvSpPr>
            <p:nvPr/>
          </p:nvSpPr>
          <p:spPr bwMode="auto">
            <a:xfrm flipH="1">
              <a:off x="1440" y="2784"/>
              <a:ext cx="110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4630" name="Oval 86"/>
          <p:cNvSpPr>
            <a:spLocks noChangeArrowheads="1"/>
          </p:cNvSpPr>
          <p:nvPr/>
        </p:nvSpPr>
        <p:spPr bwMode="auto">
          <a:xfrm>
            <a:off x="3225800" y="5254625"/>
            <a:ext cx="228600" cy="228600"/>
          </a:xfrm>
          <a:prstGeom prst="ellipse">
            <a:avLst/>
          </a:prstGeom>
          <a:solidFill>
            <a:srgbClr val="00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Group 87"/>
          <p:cNvGrpSpPr/>
          <p:nvPr/>
        </p:nvGrpSpPr>
        <p:grpSpPr>
          <a:xfrm>
            <a:off x="3114675" y="4356100"/>
            <a:ext cx="1524000" cy="2133600"/>
            <a:chOff x="2016" y="2784"/>
            <a:chExt cx="960" cy="1344"/>
          </a:xfrm>
        </p:grpSpPr>
        <p:sp>
          <p:nvSpPr>
            <p:cNvPr id="19543" name="Line 88"/>
            <p:cNvSpPr>
              <a:spLocks noChangeShapeType="1"/>
            </p:cNvSpPr>
            <p:nvPr/>
          </p:nvSpPr>
          <p:spPr bwMode="auto">
            <a:xfrm>
              <a:off x="2016" y="35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4" name="Line 89"/>
            <p:cNvSpPr>
              <a:spLocks noChangeShapeType="1"/>
            </p:cNvSpPr>
            <p:nvPr/>
          </p:nvSpPr>
          <p:spPr bwMode="auto">
            <a:xfrm>
              <a:off x="2016" y="384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5" name="Line 90"/>
            <p:cNvSpPr>
              <a:spLocks noChangeShapeType="1"/>
            </p:cNvSpPr>
            <p:nvPr/>
          </p:nvSpPr>
          <p:spPr bwMode="auto">
            <a:xfrm>
              <a:off x="2304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6" name="Line 91"/>
            <p:cNvSpPr>
              <a:spLocks noChangeShapeType="1"/>
            </p:cNvSpPr>
            <p:nvPr/>
          </p:nvSpPr>
          <p:spPr bwMode="auto">
            <a:xfrm>
              <a:off x="2640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7" name="Rectangle 92"/>
            <p:cNvSpPr>
              <a:spLocks noChangeArrowheads="1"/>
            </p:cNvSpPr>
            <p:nvPr/>
          </p:nvSpPr>
          <p:spPr bwMode="auto">
            <a:xfrm>
              <a:off x="2016" y="326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8" name="Oval 93"/>
            <p:cNvSpPr>
              <a:spLocks noChangeArrowheads="1"/>
            </p:cNvSpPr>
            <p:nvPr/>
          </p:nvSpPr>
          <p:spPr bwMode="auto">
            <a:xfrm>
              <a:off x="2736" y="336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49" name="Oval 94"/>
            <p:cNvSpPr>
              <a:spLocks noChangeArrowheads="1"/>
            </p:cNvSpPr>
            <p:nvPr/>
          </p:nvSpPr>
          <p:spPr bwMode="auto">
            <a:xfrm>
              <a:off x="2400" y="363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0" name="Oval 95"/>
            <p:cNvSpPr>
              <a:spLocks noChangeArrowheads="1"/>
            </p:cNvSpPr>
            <p:nvPr/>
          </p:nvSpPr>
          <p:spPr bwMode="auto">
            <a:xfrm>
              <a:off x="2086" y="392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1" name="Oval 96"/>
            <p:cNvSpPr>
              <a:spLocks noChangeArrowheads="1"/>
            </p:cNvSpPr>
            <p:nvPr/>
          </p:nvSpPr>
          <p:spPr bwMode="auto">
            <a:xfrm>
              <a:off x="2422" y="393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2" name="Oval 97"/>
            <p:cNvSpPr>
              <a:spLocks noChangeArrowheads="1"/>
            </p:cNvSpPr>
            <p:nvPr/>
          </p:nvSpPr>
          <p:spPr bwMode="auto">
            <a:xfrm>
              <a:off x="2400" y="3350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3" name="Line 98"/>
            <p:cNvSpPr>
              <a:spLocks noChangeShapeType="1"/>
            </p:cNvSpPr>
            <p:nvPr/>
          </p:nvSpPr>
          <p:spPr bwMode="auto">
            <a:xfrm flipH="1">
              <a:off x="2448" y="2784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4643" name="Oval 99"/>
          <p:cNvSpPr>
            <a:spLocks noChangeArrowheads="1"/>
          </p:cNvSpPr>
          <p:nvPr/>
        </p:nvSpPr>
        <p:spPr bwMode="auto">
          <a:xfrm>
            <a:off x="5934075" y="5727700"/>
            <a:ext cx="228600" cy="228600"/>
          </a:xfrm>
          <a:prstGeom prst="ellipse">
            <a:avLst/>
          </a:prstGeom>
          <a:solidFill>
            <a:srgbClr val="00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Group 100"/>
          <p:cNvGrpSpPr/>
          <p:nvPr/>
        </p:nvGrpSpPr>
        <p:grpSpPr>
          <a:xfrm>
            <a:off x="4562475" y="4356100"/>
            <a:ext cx="1752600" cy="2133600"/>
            <a:chOff x="2928" y="2784"/>
            <a:chExt cx="1104" cy="1344"/>
          </a:xfrm>
        </p:grpSpPr>
        <p:sp>
          <p:nvSpPr>
            <p:cNvPr id="19556" name="Line 101"/>
            <p:cNvSpPr>
              <a:spLocks noChangeShapeType="1"/>
            </p:cNvSpPr>
            <p:nvPr/>
          </p:nvSpPr>
          <p:spPr bwMode="auto">
            <a:xfrm>
              <a:off x="3072" y="35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7" name="Line 102"/>
            <p:cNvSpPr>
              <a:spLocks noChangeShapeType="1"/>
            </p:cNvSpPr>
            <p:nvPr/>
          </p:nvSpPr>
          <p:spPr bwMode="auto">
            <a:xfrm>
              <a:off x="3072" y="384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8" name="Line 103"/>
            <p:cNvSpPr>
              <a:spLocks noChangeShapeType="1"/>
            </p:cNvSpPr>
            <p:nvPr/>
          </p:nvSpPr>
          <p:spPr bwMode="auto">
            <a:xfrm>
              <a:off x="3360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59" name="Line 104"/>
            <p:cNvSpPr>
              <a:spLocks noChangeShapeType="1"/>
            </p:cNvSpPr>
            <p:nvPr/>
          </p:nvSpPr>
          <p:spPr bwMode="auto">
            <a:xfrm>
              <a:off x="3696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0" name="Rectangle 105"/>
            <p:cNvSpPr>
              <a:spLocks noChangeArrowheads="1"/>
            </p:cNvSpPr>
            <p:nvPr/>
          </p:nvSpPr>
          <p:spPr bwMode="auto">
            <a:xfrm>
              <a:off x="3072" y="326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1" name="Oval 106"/>
            <p:cNvSpPr>
              <a:spLocks noChangeArrowheads="1"/>
            </p:cNvSpPr>
            <p:nvPr/>
          </p:nvSpPr>
          <p:spPr bwMode="auto">
            <a:xfrm>
              <a:off x="3792" y="336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2" name="Oval 107"/>
            <p:cNvSpPr>
              <a:spLocks noChangeArrowheads="1"/>
            </p:cNvSpPr>
            <p:nvPr/>
          </p:nvSpPr>
          <p:spPr bwMode="auto">
            <a:xfrm>
              <a:off x="3456" y="363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3" name="Oval 108"/>
            <p:cNvSpPr>
              <a:spLocks noChangeArrowheads="1"/>
            </p:cNvSpPr>
            <p:nvPr/>
          </p:nvSpPr>
          <p:spPr bwMode="auto">
            <a:xfrm>
              <a:off x="3142" y="392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4" name="Oval 109"/>
            <p:cNvSpPr>
              <a:spLocks noChangeArrowheads="1"/>
            </p:cNvSpPr>
            <p:nvPr/>
          </p:nvSpPr>
          <p:spPr bwMode="auto">
            <a:xfrm>
              <a:off x="3478" y="393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5" name="Oval 110"/>
            <p:cNvSpPr>
              <a:spLocks noChangeArrowheads="1"/>
            </p:cNvSpPr>
            <p:nvPr/>
          </p:nvSpPr>
          <p:spPr bwMode="auto">
            <a:xfrm>
              <a:off x="3456" y="3350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66" name="Line 111"/>
            <p:cNvSpPr>
              <a:spLocks noChangeShapeType="1"/>
            </p:cNvSpPr>
            <p:nvPr/>
          </p:nvSpPr>
          <p:spPr bwMode="auto">
            <a:xfrm>
              <a:off x="2928" y="2784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4656" name="Oval 112"/>
          <p:cNvSpPr>
            <a:spLocks noChangeArrowheads="1"/>
          </p:cNvSpPr>
          <p:nvPr/>
        </p:nvSpPr>
        <p:spPr bwMode="auto">
          <a:xfrm>
            <a:off x="7610475" y="6184900"/>
            <a:ext cx="228600" cy="228600"/>
          </a:xfrm>
          <a:prstGeom prst="ellipse">
            <a:avLst/>
          </a:prstGeom>
          <a:solidFill>
            <a:srgbClr val="00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1" name="Group 113"/>
          <p:cNvGrpSpPr/>
          <p:nvPr/>
        </p:nvGrpSpPr>
        <p:grpSpPr>
          <a:xfrm>
            <a:off x="5095875" y="4356100"/>
            <a:ext cx="2895600" cy="2133600"/>
            <a:chOff x="3264" y="2784"/>
            <a:chExt cx="1824" cy="1344"/>
          </a:xfrm>
        </p:grpSpPr>
        <p:sp>
          <p:nvSpPr>
            <p:cNvPr id="19569" name="Line 114"/>
            <p:cNvSpPr>
              <a:spLocks noChangeShapeType="1"/>
            </p:cNvSpPr>
            <p:nvPr/>
          </p:nvSpPr>
          <p:spPr bwMode="auto">
            <a:xfrm>
              <a:off x="4128" y="355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0" name="Line 115"/>
            <p:cNvSpPr>
              <a:spLocks noChangeShapeType="1"/>
            </p:cNvSpPr>
            <p:nvPr/>
          </p:nvSpPr>
          <p:spPr bwMode="auto">
            <a:xfrm>
              <a:off x="4128" y="384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1" name="Line 116"/>
            <p:cNvSpPr>
              <a:spLocks noChangeShapeType="1"/>
            </p:cNvSpPr>
            <p:nvPr/>
          </p:nvSpPr>
          <p:spPr bwMode="auto">
            <a:xfrm>
              <a:off x="4416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2" name="Line 117"/>
            <p:cNvSpPr>
              <a:spLocks noChangeShapeType="1"/>
            </p:cNvSpPr>
            <p:nvPr/>
          </p:nvSpPr>
          <p:spPr bwMode="auto">
            <a:xfrm>
              <a:off x="4752" y="3264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3" name="Rectangle 118"/>
            <p:cNvSpPr>
              <a:spLocks noChangeArrowheads="1"/>
            </p:cNvSpPr>
            <p:nvPr/>
          </p:nvSpPr>
          <p:spPr bwMode="auto">
            <a:xfrm>
              <a:off x="4128" y="3264"/>
              <a:ext cx="960" cy="8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4" name="Oval 119"/>
            <p:cNvSpPr>
              <a:spLocks noChangeArrowheads="1"/>
            </p:cNvSpPr>
            <p:nvPr/>
          </p:nvSpPr>
          <p:spPr bwMode="auto">
            <a:xfrm>
              <a:off x="4848" y="3360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5" name="Oval 120"/>
            <p:cNvSpPr>
              <a:spLocks noChangeArrowheads="1"/>
            </p:cNvSpPr>
            <p:nvPr/>
          </p:nvSpPr>
          <p:spPr bwMode="auto">
            <a:xfrm>
              <a:off x="4512" y="3637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6" name="Oval 121"/>
            <p:cNvSpPr>
              <a:spLocks noChangeArrowheads="1"/>
            </p:cNvSpPr>
            <p:nvPr/>
          </p:nvSpPr>
          <p:spPr bwMode="auto">
            <a:xfrm>
              <a:off x="4198" y="3925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7" name="Oval 122"/>
            <p:cNvSpPr>
              <a:spLocks noChangeArrowheads="1"/>
            </p:cNvSpPr>
            <p:nvPr/>
          </p:nvSpPr>
          <p:spPr bwMode="auto">
            <a:xfrm>
              <a:off x="4534" y="3934"/>
              <a:ext cx="144" cy="144"/>
            </a:xfrm>
            <a:prstGeom prst="ellipse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8" name="Oval 123"/>
            <p:cNvSpPr>
              <a:spLocks noChangeArrowheads="1"/>
            </p:cNvSpPr>
            <p:nvPr/>
          </p:nvSpPr>
          <p:spPr bwMode="auto">
            <a:xfrm>
              <a:off x="4512" y="3350"/>
              <a:ext cx="166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579" name="Line 124"/>
            <p:cNvSpPr>
              <a:spLocks noChangeShapeType="1"/>
            </p:cNvSpPr>
            <p:nvPr/>
          </p:nvSpPr>
          <p:spPr bwMode="auto">
            <a:xfrm>
              <a:off x="3264" y="2784"/>
              <a:ext cx="13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9581" name="AutoShape 126"/>
          <p:cNvSpPr>
            <a:spLocks noChangeArrowheads="1"/>
          </p:cNvSpPr>
          <p:nvPr/>
        </p:nvSpPr>
        <p:spPr bwMode="auto">
          <a:xfrm>
            <a:off x="6638925" y="1117600"/>
            <a:ext cx="914400" cy="914400"/>
          </a:xfrm>
          <a:prstGeom prst="irregularSeal1">
            <a:avLst/>
          </a:prstGeom>
          <a:solidFill>
            <a:srgbClr val="6C4C8F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</a:t>
            </a:r>
          </a:p>
        </p:txBody>
      </p:sp>
      <p:grpSp>
        <p:nvGrpSpPr>
          <p:cNvPr id="13" name="Group 128"/>
          <p:cNvGrpSpPr/>
          <p:nvPr/>
        </p:nvGrpSpPr>
        <p:grpSpPr>
          <a:xfrm>
            <a:off x="314325" y="4394200"/>
            <a:ext cx="8515350" cy="2400300"/>
            <a:chOff x="252" y="2808"/>
            <a:chExt cx="5364" cy="1512"/>
          </a:xfrm>
        </p:grpSpPr>
        <p:grpSp>
          <p:nvGrpSpPr>
            <p:cNvPr id="21528" name="Group 129"/>
            <p:cNvGrpSpPr/>
            <p:nvPr/>
          </p:nvGrpSpPr>
          <p:grpSpPr>
            <a:xfrm>
              <a:off x="4512" y="2808"/>
              <a:ext cx="1104" cy="403"/>
              <a:chOff x="168" y="2820"/>
              <a:chExt cx="1104" cy="403"/>
            </a:xfrm>
          </p:grpSpPr>
          <p:sp>
            <p:nvSpPr>
              <p:cNvPr id="19585" name="Line 130"/>
              <p:cNvSpPr>
                <a:spLocks noChangeShapeType="1"/>
              </p:cNvSpPr>
              <p:nvPr/>
            </p:nvSpPr>
            <p:spPr bwMode="auto">
              <a:xfrm flipH="1">
                <a:off x="168" y="2832"/>
                <a:ext cx="30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86" name="Line 131"/>
              <p:cNvSpPr>
                <a:spLocks noChangeShapeType="1"/>
              </p:cNvSpPr>
              <p:nvPr/>
            </p:nvSpPr>
            <p:spPr bwMode="auto">
              <a:xfrm>
                <a:off x="924" y="2820"/>
                <a:ext cx="348" cy="3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87" name="Text Box 132"/>
              <p:cNvSpPr txBox="1">
                <a:spLocks noChangeArrowheads="1"/>
              </p:cNvSpPr>
              <p:nvPr/>
            </p:nvSpPr>
            <p:spPr bwMode="auto">
              <a:xfrm>
                <a:off x="506" y="2973"/>
                <a:ext cx="5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……..</a:t>
                </a:r>
              </a:p>
            </p:txBody>
          </p:sp>
        </p:grpSp>
        <p:grpSp>
          <p:nvGrpSpPr>
            <p:cNvPr id="21529" name="Group 133"/>
            <p:cNvGrpSpPr/>
            <p:nvPr/>
          </p:nvGrpSpPr>
          <p:grpSpPr>
            <a:xfrm>
              <a:off x="252" y="2820"/>
              <a:ext cx="1104" cy="403"/>
              <a:chOff x="168" y="2820"/>
              <a:chExt cx="1104" cy="403"/>
            </a:xfrm>
          </p:grpSpPr>
          <p:sp>
            <p:nvSpPr>
              <p:cNvPr id="19589" name="Line 134"/>
              <p:cNvSpPr>
                <a:spLocks noChangeShapeType="1"/>
              </p:cNvSpPr>
              <p:nvPr/>
            </p:nvSpPr>
            <p:spPr bwMode="auto">
              <a:xfrm flipH="1">
                <a:off x="168" y="2832"/>
                <a:ext cx="300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0" name="Line 135"/>
              <p:cNvSpPr>
                <a:spLocks noChangeShapeType="1"/>
              </p:cNvSpPr>
              <p:nvPr/>
            </p:nvSpPr>
            <p:spPr bwMode="auto">
              <a:xfrm>
                <a:off x="924" y="2820"/>
                <a:ext cx="348" cy="3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1" name="Text Box 136"/>
              <p:cNvSpPr txBox="1">
                <a:spLocks noChangeArrowheads="1"/>
              </p:cNvSpPr>
              <p:nvPr/>
            </p:nvSpPr>
            <p:spPr bwMode="auto">
              <a:xfrm>
                <a:off x="506" y="2973"/>
                <a:ext cx="5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……..</a:t>
                </a:r>
              </a:p>
            </p:txBody>
          </p:sp>
        </p:grpSp>
        <p:grpSp>
          <p:nvGrpSpPr>
            <p:cNvPr id="21530" name="Group 137"/>
            <p:cNvGrpSpPr/>
            <p:nvPr/>
          </p:nvGrpSpPr>
          <p:grpSpPr>
            <a:xfrm>
              <a:off x="1080" y="4070"/>
              <a:ext cx="672" cy="250"/>
              <a:chOff x="1080" y="4070"/>
              <a:chExt cx="672" cy="250"/>
            </a:xfrm>
          </p:grpSpPr>
          <p:sp>
            <p:nvSpPr>
              <p:cNvPr id="19593" name="Line 138"/>
              <p:cNvSpPr>
                <a:spLocks noChangeShapeType="1"/>
              </p:cNvSpPr>
              <p:nvPr/>
            </p:nvSpPr>
            <p:spPr bwMode="auto">
              <a:xfrm flipH="1">
                <a:off x="1080" y="4140"/>
                <a:ext cx="108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4" name="Line 139"/>
              <p:cNvSpPr>
                <a:spLocks noChangeShapeType="1"/>
              </p:cNvSpPr>
              <p:nvPr/>
            </p:nvSpPr>
            <p:spPr bwMode="auto">
              <a:xfrm>
                <a:off x="1608" y="412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5" name="Text Box 140"/>
              <p:cNvSpPr txBox="1">
                <a:spLocks noChangeArrowheads="1"/>
              </p:cNvSpPr>
              <p:nvPr/>
            </p:nvSpPr>
            <p:spPr bwMode="auto">
              <a:xfrm>
                <a:off x="1202" y="4070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…...</a:t>
                </a:r>
              </a:p>
            </p:txBody>
          </p:sp>
        </p:grpSp>
        <p:grpSp>
          <p:nvGrpSpPr>
            <p:cNvPr id="21531" name="Group 141"/>
            <p:cNvGrpSpPr/>
            <p:nvPr/>
          </p:nvGrpSpPr>
          <p:grpSpPr>
            <a:xfrm>
              <a:off x="2148" y="4070"/>
              <a:ext cx="672" cy="250"/>
              <a:chOff x="1080" y="4070"/>
              <a:chExt cx="672" cy="250"/>
            </a:xfrm>
          </p:grpSpPr>
          <p:sp>
            <p:nvSpPr>
              <p:cNvPr id="19597" name="Line 142"/>
              <p:cNvSpPr>
                <a:spLocks noChangeShapeType="1"/>
              </p:cNvSpPr>
              <p:nvPr/>
            </p:nvSpPr>
            <p:spPr bwMode="auto">
              <a:xfrm flipH="1">
                <a:off x="1080" y="4140"/>
                <a:ext cx="108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8" name="Line 143"/>
              <p:cNvSpPr>
                <a:spLocks noChangeShapeType="1"/>
              </p:cNvSpPr>
              <p:nvPr/>
            </p:nvSpPr>
            <p:spPr bwMode="auto">
              <a:xfrm>
                <a:off x="1608" y="412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599" name="Text Box 144"/>
              <p:cNvSpPr txBox="1">
                <a:spLocks noChangeArrowheads="1"/>
              </p:cNvSpPr>
              <p:nvPr/>
            </p:nvSpPr>
            <p:spPr bwMode="auto">
              <a:xfrm>
                <a:off x="1202" y="4070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…...</a:t>
                </a:r>
              </a:p>
            </p:txBody>
          </p:sp>
        </p:grpSp>
        <p:grpSp>
          <p:nvGrpSpPr>
            <p:cNvPr id="21532" name="Group 145"/>
            <p:cNvGrpSpPr/>
            <p:nvPr/>
          </p:nvGrpSpPr>
          <p:grpSpPr>
            <a:xfrm>
              <a:off x="3204" y="4070"/>
              <a:ext cx="672" cy="250"/>
              <a:chOff x="1080" y="4070"/>
              <a:chExt cx="672" cy="250"/>
            </a:xfrm>
          </p:grpSpPr>
          <p:sp>
            <p:nvSpPr>
              <p:cNvPr id="19601" name="Line 146"/>
              <p:cNvSpPr>
                <a:spLocks noChangeShapeType="1"/>
              </p:cNvSpPr>
              <p:nvPr/>
            </p:nvSpPr>
            <p:spPr bwMode="auto">
              <a:xfrm flipH="1">
                <a:off x="1080" y="4140"/>
                <a:ext cx="108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602" name="Line 147"/>
              <p:cNvSpPr>
                <a:spLocks noChangeShapeType="1"/>
              </p:cNvSpPr>
              <p:nvPr/>
            </p:nvSpPr>
            <p:spPr bwMode="auto">
              <a:xfrm>
                <a:off x="1608" y="412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603" name="Text Box 148"/>
              <p:cNvSpPr txBox="1">
                <a:spLocks noChangeArrowheads="1"/>
              </p:cNvSpPr>
              <p:nvPr/>
            </p:nvSpPr>
            <p:spPr bwMode="auto">
              <a:xfrm>
                <a:off x="1202" y="4070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…...</a:t>
                </a:r>
              </a:p>
            </p:txBody>
          </p:sp>
        </p:grpSp>
        <p:grpSp>
          <p:nvGrpSpPr>
            <p:cNvPr id="21533" name="Group 149"/>
            <p:cNvGrpSpPr/>
            <p:nvPr/>
          </p:nvGrpSpPr>
          <p:grpSpPr>
            <a:xfrm>
              <a:off x="4284" y="4070"/>
              <a:ext cx="672" cy="250"/>
              <a:chOff x="1080" y="4070"/>
              <a:chExt cx="672" cy="250"/>
            </a:xfrm>
          </p:grpSpPr>
          <p:sp>
            <p:nvSpPr>
              <p:cNvPr id="19605" name="Line 150"/>
              <p:cNvSpPr>
                <a:spLocks noChangeShapeType="1"/>
              </p:cNvSpPr>
              <p:nvPr/>
            </p:nvSpPr>
            <p:spPr bwMode="auto">
              <a:xfrm flipH="1">
                <a:off x="1080" y="4140"/>
                <a:ext cx="108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606" name="Line 151"/>
              <p:cNvSpPr>
                <a:spLocks noChangeShapeType="1"/>
              </p:cNvSpPr>
              <p:nvPr/>
            </p:nvSpPr>
            <p:spPr bwMode="auto">
              <a:xfrm>
                <a:off x="1608" y="412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607" name="Text Box 152"/>
              <p:cNvSpPr txBox="1">
                <a:spLocks noChangeArrowheads="1"/>
              </p:cNvSpPr>
              <p:nvPr/>
            </p:nvSpPr>
            <p:spPr bwMode="auto">
              <a:xfrm>
                <a:off x="1202" y="4070"/>
                <a:ext cx="3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…...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4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4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4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4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4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4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4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4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4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4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4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4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546" grpId="0" build="p"/>
      <p:bldP spid="364557" grpId="0" animBg="1"/>
      <p:bldP spid="364558" grpId="0" animBg="1"/>
      <p:bldP spid="364559" grpId="0" animBg="1"/>
      <p:bldP spid="364560" grpId="0" animBg="1"/>
      <p:bldP spid="364561" grpId="0" animBg="1"/>
      <p:bldP spid="364617" grpId="0" animBg="1"/>
      <p:bldP spid="364630" grpId="0" animBg="1"/>
      <p:bldP spid="364643" grpId="0" animBg="1"/>
      <p:bldP spid="3646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 bwMode="auto">
          <a:xfrm>
            <a:off x="-7937" y="1547813"/>
            <a:ext cx="9155113" cy="46243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05" name="Line 2"/>
          <p:cNvSpPr>
            <a:spLocks noChangeShapeType="1"/>
          </p:cNvSpPr>
          <p:nvPr/>
        </p:nvSpPr>
        <p:spPr bwMode="auto">
          <a:xfrm>
            <a:off x="5059363" y="4649788"/>
            <a:ext cx="1562100" cy="6350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06" name="Line 3"/>
          <p:cNvSpPr>
            <a:spLocks noChangeShapeType="1"/>
          </p:cNvSpPr>
          <p:nvPr/>
        </p:nvSpPr>
        <p:spPr bwMode="auto">
          <a:xfrm>
            <a:off x="4894263" y="4624388"/>
            <a:ext cx="977900" cy="850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07" name="Line 4"/>
          <p:cNvSpPr>
            <a:spLocks noChangeShapeType="1"/>
          </p:cNvSpPr>
          <p:nvPr/>
        </p:nvSpPr>
        <p:spPr bwMode="auto">
          <a:xfrm flipH="1">
            <a:off x="3827463" y="4598988"/>
            <a:ext cx="850900" cy="850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08" name="Line 5"/>
          <p:cNvSpPr>
            <a:spLocks noChangeShapeType="1"/>
          </p:cNvSpPr>
          <p:nvPr/>
        </p:nvSpPr>
        <p:spPr bwMode="auto">
          <a:xfrm>
            <a:off x="4767263" y="4611688"/>
            <a:ext cx="88900" cy="850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09" name="Line 6"/>
          <p:cNvSpPr>
            <a:spLocks noChangeShapeType="1"/>
          </p:cNvSpPr>
          <p:nvPr/>
        </p:nvSpPr>
        <p:spPr bwMode="auto">
          <a:xfrm>
            <a:off x="7929563" y="3278188"/>
            <a:ext cx="457200" cy="787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0" name="Line 7"/>
          <p:cNvSpPr>
            <a:spLocks noChangeShapeType="1"/>
          </p:cNvSpPr>
          <p:nvPr/>
        </p:nvSpPr>
        <p:spPr bwMode="auto">
          <a:xfrm>
            <a:off x="7764463" y="3290888"/>
            <a:ext cx="266700" cy="787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1" name="Line 8"/>
          <p:cNvSpPr>
            <a:spLocks noChangeShapeType="1"/>
          </p:cNvSpPr>
          <p:nvPr/>
        </p:nvSpPr>
        <p:spPr bwMode="auto">
          <a:xfrm>
            <a:off x="7586663" y="3303588"/>
            <a:ext cx="127000" cy="800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2" name="Line 9"/>
          <p:cNvSpPr>
            <a:spLocks noChangeShapeType="1"/>
          </p:cNvSpPr>
          <p:nvPr/>
        </p:nvSpPr>
        <p:spPr bwMode="auto">
          <a:xfrm flipH="1">
            <a:off x="7104063" y="3265488"/>
            <a:ext cx="215900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3" name="Line 10"/>
          <p:cNvSpPr>
            <a:spLocks noChangeShapeType="1"/>
          </p:cNvSpPr>
          <p:nvPr/>
        </p:nvSpPr>
        <p:spPr bwMode="auto">
          <a:xfrm flipH="1">
            <a:off x="7358063" y="3265488"/>
            <a:ext cx="114300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4" name="Line 11"/>
          <p:cNvSpPr>
            <a:spLocks noChangeShapeType="1"/>
          </p:cNvSpPr>
          <p:nvPr/>
        </p:nvSpPr>
        <p:spPr bwMode="auto">
          <a:xfrm>
            <a:off x="6024563" y="3265488"/>
            <a:ext cx="457200" cy="901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5" name="Line 12"/>
          <p:cNvSpPr>
            <a:spLocks noChangeShapeType="1"/>
          </p:cNvSpPr>
          <p:nvPr/>
        </p:nvSpPr>
        <p:spPr bwMode="auto">
          <a:xfrm flipH="1">
            <a:off x="4983163" y="3240088"/>
            <a:ext cx="596900" cy="939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6" name="Line 13"/>
          <p:cNvSpPr>
            <a:spLocks noChangeShapeType="1"/>
          </p:cNvSpPr>
          <p:nvPr/>
        </p:nvSpPr>
        <p:spPr bwMode="auto">
          <a:xfrm flipH="1">
            <a:off x="5745163" y="3265488"/>
            <a:ext cx="25400" cy="901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7" name="Line 14"/>
          <p:cNvSpPr>
            <a:spLocks noChangeShapeType="1"/>
          </p:cNvSpPr>
          <p:nvPr/>
        </p:nvSpPr>
        <p:spPr bwMode="auto">
          <a:xfrm>
            <a:off x="3840163" y="3278188"/>
            <a:ext cx="215900" cy="825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8" name="Line 15"/>
          <p:cNvSpPr>
            <a:spLocks noChangeShapeType="1"/>
          </p:cNvSpPr>
          <p:nvPr/>
        </p:nvSpPr>
        <p:spPr bwMode="auto">
          <a:xfrm>
            <a:off x="3624263" y="3278188"/>
            <a:ext cx="1016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19" name="Line 16"/>
          <p:cNvSpPr>
            <a:spLocks noChangeShapeType="1"/>
          </p:cNvSpPr>
          <p:nvPr/>
        </p:nvSpPr>
        <p:spPr bwMode="auto">
          <a:xfrm flipH="1">
            <a:off x="3395663" y="3252788"/>
            <a:ext cx="76200" cy="8763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0" name="Line 17"/>
          <p:cNvSpPr>
            <a:spLocks noChangeShapeType="1"/>
          </p:cNvSpPr>
          <p:nvPr/>
        </p:nvSpPr>
        <p:spPr bwMode="auto">
          <a:xfrm flipH="1">
            <a:off x="3116263" y="3265488"/>
            <a:ext cx="215900" cy="850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1" name="Line 18"/>
          <p:cNvSpPr>
            <a:spLocks noChangeShapeType="1"/>
          </p:cNvSpPr>
          <p:nvPr/>
        </p:nvSpPr>
        <p:spPr bwMode="auto">
          <a:xfrm>
            <a:off x="2074863" y="3265488"/>
            <a:ext cx="800100" cy="800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>
            <a:off x="1897063" y="3265488"/>
            <a:ext cx="571500" cy="927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3" name="Line 20"/>
          <p:cNvSpPr>
            <a:spLocks noChangeShapeType="1"/>
          </p:cNvSpPr>
          <p:nvPr/>
        </p:nvSpPr>
        <p:spPr bwMode="auto">
          <a:xfrm>
            <a:off x="1681163" y="3265488"/>
            <a:ext cx="0" cy="927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4" name="Line 21"/>
          <p:cNvSpPr>
            <a:spLocks noChangeShapeType="1"/>
          </p:cNvSpPr>
          <p:nvPr/>
        </p:nvSpPr>
        <p:spPr bwMode="auto">
          <a:xfrm flipH="1">
            <a:off x="944563" y="3265488"/>
            <a:ext cx="558800" cy="927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5" name="Line 22"/>
          <p:cNvSpPr>
            <a:spLocks noChangeShapeType="1"/>
          </p:cNvSpPr>
          <p:nvPr/>
        </p:nvSpPr>
        <p:spPr bwMode="auto">
          <a:xfrm>
            <a:off x="4995863" y="2109788"/>
            <a:ext cx="2247900" cy="711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6" name="Line 23"/>
          <p:cNvSpPr>
            <a:spLocks noChangeShapeType="1"/>
          </p:cNvSpPr>
          <p:nvPr/>
        </p:nvSpPr>
        <p:spPr bwMode="auto">
          <a:xfrm>
            <a:off x="4589463" y="2109788"/>
            <a:ext cx="1092200" cy="736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7" name="Line 24"/>
          <p:cNvSpPr>
            <a:spLocks noChangeShapeType="1"/>
          </p:cNvSpPr>
          <p:nvPr/>
        </p:nvSpPr>
        <p:spPr bwMode="auto">
          <a:xfrm flipH="1">
            <a:off x="3586163" y="2097088"/>
            <a:ext cx="723900" cy="723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28" name="Line 25"/>
          <p:cNvSpPr>
            <a:spLocks noChangeShapeType="1"/>
          </p:cNvSpPr>
          <p:nvPr/>
        </p:nvSpPr>
        <p:spPr bwMode="auto">
          <a:xfrm flipH="1">
            <a:off x="2112963" y="2097088"/>
            <a:ext cx="1955800" cy="736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15" name="Rectangle 27"/>
          <p:cNvSpPr>
            <a:spLocks noChangeArrowheads="1"/>
          </p:cNvSpPr>
          <p:nvPr/>
        </p:nvSpPr>
        <p:spPr bwMode="auto">
          <a:xfrm>
            <a:off x="3865563" y="1665288"/>
            <a:ext cx="12827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30" name="Text Box 28"/>
          <p:cNvSpPr txBox="1">
            <a:spLocks noChangeArrowheads="1"/>
          </p:cNvSpPr>
          <p:nvPr/>
        </p:nvSpPr>
        <p:spPr bwMode="auto">
          <a:xfrm>
            <a:off x="4027488" y="1617663"/>
            <a:ext cx="1103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(root)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17" name="Rectangle 29"/>
          <p:cNvSpPr>
            <a:spLocks noChangeArrowheads="1"/>
          </p:cNvSpPr>
          <p:nvPr/>
        </p:nvSpPr>
        <p:spPr bwMode="auto">
          <a:xfrm>
            <a:off x="1325563" y="2833688"/>
            <a:ext cx="9017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18" name="Rectangle 30"/>
          <p:cNvSpPr>
            <a:spLocks noChangeArrowheads="1"/>
          </p:cNvSpPr>
          <p:nvPr/>
        </p:nvSpPr>
        <p:spPr bwMode="auto">
          <a:xfrm>
            <a:off x="3128963" y="2833688"/>
            <a:ext cx="9017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19" name="Rectangle 31"/>
          <p:cNvSpPr>
            <a:spLocks noChangeArrowheads="1"/>
          </p:cNvSpPr>
          <p:nvPr/>
        </p:nvSpPr>
        <p:spPr bwMode="auto">
          <a:xfrm>
            <a:off x="5287963" y="2833688"/>
            <a:ext cx="9017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0" name="Rectangle 32"/>
          <p:cNvSpPr>
            <a:spLocks noChangeArrowheads="1"/>
          </p:cNvSpPr>
          <p:nvPr/>
        </p:nvSpPr>
        <p:spPr bwMode="auto">
          <a:xfrm>
            <a:off x="7116763" y="2833688"/>
            <a:ext cx="9017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35" name="Text Box 33"/>
          <p:cNvSpPr txBox="1">
            <a:spLocks noChangeArrowheads="1"/>
          </p:cNvSpPr>
          <p:nvPr/>
        </p:nvSpPr>
        <p:spPr bwMode="auto">
          <a:xfrm>
            <a:off x="1436688" y="2773363"/>
            <a:ext cx="679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bin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36" name="Text Box 34"/>
          <p:cNvSpPr txBox="1">
            <a:spLocks noChangeArrowheads="1"/>
          </p:cNvSpPr>
          <p:nvPr/>
        </p:nvSpPr>
        <p:spPr bwMode="auto">
          <a:xfrm>
            <a:off x="3290888" y="2786063"/>
            <a:ext cx="579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lib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37" name="Text Box 35"/>
          <p:cNvSpPr txBox="1">
            <a:spLocks noChangeArrowheads="1"/>
          </p:cNvSpPr>
          <p:nvPr/>
        </p:nvSpPr>
        <p:spPr bwMode="auto">
          <a:xfrm>
            <a:off x="5335588" y="2760663"/>
            <a:ext cx="83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user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38" name="Text Box 36"/>
          <p:cNvSpPr txBox="1">
            <a:spLocks noChangeArrowheads="1"/>
          </p:cNvSpPr>
          <p:nvPr/>
        </p:nvSpPr>
        <p:spPr bwMode="auto">
          <a:xfrm>
            <a:off x="7278688" y="2773363"/>
            <a:ext cx="617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etc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5" name="Rectangle 37"/>
          <p:cNvSpPr>
            <a:spLocks noChangeArrowheads="1"/>
          </p:cNvSpPr>
          <p:nvPr/>
        </p:nvSpPr>
        <p:spPr bwMode="auto">
          <a:xfrm>
            <a:off x="461963" y="41925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6" name="Rectangle 38"/>
          <p:cNvSpPr>
            <a:spLocks noChangeArrowheads="1"/>
          </p:cNvSpPr>
          <p:nvPr/>
        </p:nvSpPr>
        <p:spPr bwMode="auto">
          <a:xfrm>
            <a:off x="1363663" y="41925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7" name="Rectangle 39"/>
          <p:cNvSpPr>
            <a:spLocks noChangeArrowheads="1"/>
          </p:cNvSpPr>
          <p:nvPr/>
        </p:nvSpPr>
        <p:spPr bwMode="auto">
          <a:xfrm>
            <a:off x="2252663" y="41925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8" name="Rectangle 40"/>
          <p:cNvSpPr>
            <a:spLocks noChangeArrowheads="1"/>
          </p:cNvSpPr>
          <p:nvPr/>
        </p:nvSpPr>
        <p:spPr bwMode="auto">
          <a:xfrm>
            <a:off x="5389563" y="41798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29" name="Rectangle 41"/>
          <p:cNvSpPr>
            <a:spLocks noChangeArrowheads="1"/>
          </p:cNvSpPr>
          <p:nvPr/>
        </p:nvSpPr>
        <p:spPr bwMode="auto">
          <a:xfrm>
            <a:off x="4500563" y="41798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30" name="Rectangle 42"/>
          <p:cNvSpPr>
            <a:spLocks noChangeArrowheads="1"/>
          </p:cNvSpPr>
          <p:nvPr/>
        </p:nvSpPr>
        <p:spPr bwMode="auto">
          <a:xfrm>
            <a:off x="6265863" y="4167188"/>
            <a:ext cx="7239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45" name="Text Box 43"/>
          <p:cNvSpPr txBox="1">
            <a:spLocks noChangeArrowheads="1"/>
          </p:cNvSpPr>
          <p:nvPr/>
        </p:nvSpPr>
        <p:spPr bwMode="auto">
          <a:xfrm>
            <a:off x="395288" y="4157663"/>
            <a:ext cx="862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math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46" name="Text Box 44"/>
          <p:cNvSpPr txBox="1">
            <a:spLocks noChangeArrowheads="1"/>
          </p:cNvSpPr>
          <p:nvPr/>
        </p:nvSpPr>
        <p:spPr bwMode="auto">
          <a:xfrm>
            <a:off x="1487488" y="4170363"/>
            <a:ext cx="47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ds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47" name="Text Box 45"/>
          <p:cNvSpPr txBox="1">
            <a:spLocks noChangeArrowheads="1"/>
          </p:cNvSpPr>
          <p:nvPr/>
        </p:nvSpPr>
        <p:spPr bwMode="auto">
          <a:xfrm>
            <a:off x="2376488" y="4144963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sw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48" name="Text Box 46"/>
          <p:cNvSpPr txBox="1">
            <a:spLocks noChangeArrowheads="1"/>
          </p:cNvSpPr>
          <p:nvPr/>
        </p:nvSpPr>
        <p:spPr bwMode="auto">
          <a:xfrm>
            <a:off x="4586288" y="4144963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yin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49" name="Text Box 47"/>
          <p:cNvSpPr txBox="1">
            <a:spLocks noChangeArrowheads="1"/>
          </p:cNvSpPr>
          <p:nvPr/>
        </p:nvSpPr>
        <p:spPr bwMode="auto">
          <a:xfrm>
            <a:off x="5475288" y="4144963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tao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0" name="Text Box 48"/>
          <p:cNvSpPr txBox="1">
            <a:spLocks noChangeArrowheads="1"/>
          </p:cNvSpPr>
          <p:nvPr/>
        </p:nvSpPr>
        <p:spPr bwMode="auto">
          <a:xfrm>
            <a:off x="6364288" y="4144963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xie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37" name="Rectangle 49"/>
          <p:cNvSpPr>
            <a:spLocks noChangeArrowheads="1"/>
          </p:cNvSpPr>
          <p:nvPr/>
        </p:nvSpPr>
        <p:spPr bwMode="auto">
          <a:xfrm>
            <a:off x="4144963" y="5475288"/>
            <a:ext cx="14351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2" name="Text Box 50"/>
          <p:cNvSpPr txBox="1">
            <a:spLocks noChangeArrowheads="1"/>
          </p:cNvSpPr>
          <p:nvPr/>
        </p:nvSpPr>
        <p:spPr bwMode="auto">
          <a:xfrm>
            <a:off x="4154488" y="5440363"/>
            <a:ext cx="1463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Stack.cpp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39" name="Rectangle 51"/>
          <p:cNvSpPr>
            <a:spLocks noChangeArrowheads="1"/>
          </p:cNvSpPr>
          <p:nvPr/>
        </p:nvSpPr>
        <p:spPr bwMode="auto">
          <a:xfrm>
            <a:off x="5757863" y="5475288"/>
            <a:ext cx="13335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0740" name="Rectangle 52"/>
          <p:cNvSpPr>
            <a:spLocks noChangeArrowheads="1"/>
          </p:cNvSpPr>
          <p:nvPr/>
        </p:nvSpPr>
        <p:spPr bwMode="auto">
          <a:xfrm>
            <a:off x="2481263" y="5462588"/>
            <a:ext cx="1498600" cy="4318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5" name="Text Box 53"/>
          <p:cNvSpPr txBox="1">
            <a:spLocks noChangeArrowheads="1"/>
          </p:cNvSpPr>
          <p:nvPr/>
        </p:nvSpPr>
        <p:spPr bwMode="auto">
          <a:xfrm>
            <a:off x="2452688" y="5440363"/>
            <a:ext cx="158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Queue.cpp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6" name="Text Box 54"/>
          <p:cNvSpPr txBox="1">
            <a:spLocks noChangeArrowheads="1"/>
          </p:cNvSpPr>
          <p:nvPr/>
        </p:nvSpPr>
        <p:spPr bwMode="auto">
          <a:xfrm>
            <a:off x="5754688" y="5453063"/>
            <a:ext cx="1343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Tree.cpp</a:t>
            </a:r>
            <a:endParaRPr kumimoji="0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7" name="Line 55"/>
          <p:cNvSpPr>
            <a:spLocks noChangeShapeType="1"/>
          </p:cNvSpPr>
          <p:nvPr/>
        </p:nvSpPr>
        <p:spPr bwMode="auto">
          <a:xfrm flipH="1">
            <a:off x="3167063" y="4611688"/>
            <a:ext cx="1358900" cy="71120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558" name="Rectangle 56"/>
          <p:cNvSpPr>
            <a:spLocks noChangeArrowheads="1"/>
          </p:cNvSpPr>
          <p:nvPr/>
        </p:nvSpPr>
        <p:spPr bwMode="auto">
          <a:xfrm>
            <a:off x="403225" y="200025"/>
            <a:ext cx="48323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文件系统的系统结构图</a:t>
            </a:r>
          </a:p>
        </p:txBody>
      </p:sp>
      <p:sp>
        <p:nvSpPr>
          <p:cNvPr id="21560" name="AutoShape 58"/>
          <p:cNvSpPr>
            <a:spLocks noChangeArrowheads="1"/>
          </p:cNvSpPr>
          <p:nvPr/>
        </p:nvSpPr>
        <p:spPr bwMode="auto">
          <a:xfrm>
            <a:off x="6715125" y="917575"/>
            <a:ext cx="914400" cy="914400"/>
          </a:xfrm>
          <a:prstGeom prst="irregularSeal1">
            <a:avLst/>
          </a:prstGeom>
          <a:solidFill>
            <a:srgbClr val="6C4C8F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601663" y="211138"/>
            <a:ext cx="5027613" cy="50482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45720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多叉路口交通灯管理问题</a:t>
            </a:r>
          </a:p>
        </p:txBody>
      </p:sp>
      <p:grpSp>
        <p:nvGrpSpPr>
          <p:cNvPr id="2" name="Group 3"/>
          <p:cNvGrpSpPr/>
          <p:nvPr/>
        </p:nvGrpSpPr>
        <p:grpSpPr>
          <a:xfrm>
            <a:off x="5046663" y="1176338"/>
            <a:ext cx="3467100" cy="2647950"/>
            <a:chOff x="1107" y="888"/>
            <a:chExt cx="2184" cy="1668"/>
          </a:xfrm>
        </p:grpSpPr>
        <p:sp>
          <p:nvSpPr>
            <p:cNvPr id="22532" name="Line 4"/>
            <p:cNvSpPr>
              <a:spLocks noChangeShapeType="1"/>
            </p:cNvSpPr>
            <p:nvPr/>
          </p:nvSpPr>
          <p:spPr bwMode="auto">
            <a:xfrm>
              <a:off x="1878" y="955"/>
              <a:ext cx="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3" name="Line 5"/>
            <p:cNvSpPr>
              <a:spLocks noChangeShapeType="1"/>
            </p:cNvSpPr>
            <p:nvPr/>
          </p:nvSpPr>
          <p:spPr bwMode="auto">
            <a:xfrm>
              <a:off x="2196" y="963"/>
              <a:ext cx="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4" name="Line 6"/>
            <p:cNvSpPr>
              <a:spLocks noChangeShapeType="1"/>
            </p:cNvSpPr>
            <p:nvPr/>
          </p:nvSpPr>
          <p:spPr bwMode="auto">
            <a:xfrm>
              <a:off x="1874" y="1929"/>
              <a:ext cx="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5" name="Line 7"/>
            <p:cNvSpPr>
              <a:spLocks noChangeShapeType="1"/>
            </p:cNvSpPr>
            <p:nvPr/>
          </p:nvSpPr>
          <p:spPr bwMode="auto">
            <a:xfrm>
              <a:off x="2192" y="1937"/>
              <a:ext cx="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 flipH="1" flipV="1">
              <a:off x="1256" y="1255"/>
              <a:ext cx="622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1107" y="1596"/>
              <a:ext cx="745" cy="3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8" name="Line 10"/>
            <p:cNvSpPr>
              <a:spLocks noChangeShapeType="1"/>
            </p:cNvSpPr>
            <p:nvPr/>
          </p:nvSpPr>
          <p:spPr bwMode="auto">
            <a:xfrm flipV="1">
              <a:off x="2523" y="1233"/>
              <a:ext cx="555" cy="5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>
              <a:off x="2545" y="1778"/>
              <a:ext cx="744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>
              <a:off x="2189" y="1933"/>
              <a:ext cx="923" cy="46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V="1">
              <a:off x="2200" y="1000"/>
              <a:ext cx="578" cy="5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42" name="AutoShape 14"/>
            <p:cNvSpPr>
              <a:spLocks noChangeArrowheads="1"/>
            </p:cNvSpPr>
            <p:nvPr/>
          </p:nvSpPr>
          <p:spPr bwMode="auto">
            <a:xfrm>
              <a:off x="1987" y="1122"/>
              <a:ext cx="92" cy="422"/>
            </a:xfrm>
            <a:prstGeom prst="upArrow">
              <a:avLst>
                <a:gd name="adj1" fmla="val 50000"/>
                <a:gd name="adj2" fmla="val 114631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43" name="AutoShape 15"/>
            <p:cNvSpPr>
              <a:spLocks noChangeArrowheads="1"/>
            </p:cNvSpPr>
            <p:nvPr/>
          </p:nvSpPr>
          <p:spPr bwMode="auto">
            <a:xfrm rot="-3877650">
              <a:off x="2805" y="1885"/>
              <a:ext cx="92" cy="422"/>
            </a:xfrm>
            <a:prstGeom prst="upArrow">
              <a:avLst>
                <a:gd name="adj1" fmla="val 50000"/>
                <a:gd name="adj2" fmla="val 114631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1934" y="888"/>
              <a:ext cx="1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</a:t>
              </a:r>
            </a:p>
          </p:txBody>
        </p:sp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3077" y="2139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</a:t>
              </a:r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2743" y="1050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</a:t>
              </a:r>
            </a:p>
          </p:txBody>
        </p:sp>
        <p:sp>
          <p:nvSpPr>
            <p:cNvPr id="22547" name="Text Box 19"/>
            <p:cNvSpPr txBox="1">
              <a:spLocks noChangeArrowheads="1"/>
            </p:cNvSpPr>
            <p:nvPr/>
          </p:nvSpPr>
          <p:spPr bwMode="auto">
            <a:xfrm>
              <a:off x="1910" y="2306"/>
              <a:ext cx="2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2548" name="Text Box 20"/>
            <p:cNvSpPr txBox="1">
              <a:spLocks noChangeArrowheads="1"/>
            </p:cNvSpPr>
            <p:nvPr/>
          </p:nvSpPr>
          <p:spPr bwMode="auto">
            <a:xfrm>
              <a:off x="1120" y="1284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</a:p>
          </p:txBody>
        </p:sp>
      </p:grpSp>
      <p:sp>
        <p:nvSpPr>
          <p:cNvPr id="366613" name="Oval 21"/>
          <p:cNvSpPr>
            <a:spLocks noChangeArrowheads="1"/>
          </p:cNvSpPr>
          <p:nvPr/>
        </p:nvSpPr>
        <p:spPr bwMode="auto">
          <a:xfrm>
            <a:off x="1587500" y="2898775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4" name="Oval 22"/>
          <p:cNvSpPr>
            <a:spLocks noChangeArrowheads="1"/>
          </p:cNvSpPr>
          <p:nvPr/>
        </p:nvSpPr>
        <p:spPr bwMode="auto">
          <a:xfrm>
            <a:off x="2320925" y="2881313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5" name="Oval 23"/>
          <p:cNvSpPr>
            <a:spLocks noChangeArrowheads="1"/>
          </p:cNvSpPr>
          <p:nvPr/>
        </p:nvSpPr>
        <p:spPr bwMode="auto">
          <a:xfrm>
            <a:off x="3141663" y="2881313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6" name="Oval 24"/>
          <p:cNvSpPr>
            <a:spLocks noChangeArrowheads="1"/>
          </p:cNvSpPr>
          <p:nvPr/>
        </p:nvSpPr>
        <p:spPr bwMode="auto">
          <a:xfrm>
            <a:off x="801688" y="3790950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7" name="Oval 25"/>
          <p:cNvSpPr>
            <a:spLocks noChangeArrowheads="1"/>
          </p:cNvSpPr>
          <p:nvPr/>
        </p:nvSpPr>
        <p:spPr bwMode="auto">
          <a:xfrm>
            <a:off x="1538288" y="3790950"/>
            <a:ext cx="369888" cy="3698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8" name="Oval 26"/>
          <p:cNvSpPr>
            <a:spLocks noChangeArrowheads="1"/>
          </p:cNvSpPr>
          <p:nvPr/>
        </p:nvSpPr>
        <p:spPr bwMode="auto">
          <a:xfrm>
            <a:off x="2376488" y="3790950"/>
            <a:ext cx="369888" cy="3698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19" name="Oval 27"/>
          <p:cNvSpPr>
            <a:spLocks noChangeArrowheads="1"/>
          </p:cNvSpPr>
          <p:nvPr/>
        </p:nvSpPr>
        <p:spPr bwMode="auto">
          <a:xfrm>
            <a:off x="1624013" y="4754563"/>
            <a:ext cx="369888" cy="3698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0" name="Oval 28"/>
          <p:cNvSpPr>
            <a:spLocks noChangeArrowheads="1"/>
          </p:cNvSpPr>
          <p:nvPr/>
        </p:nvSpPr>
        <p:spPr bwMode="auto">
          <a:xfrm>
            <a:off x="2359025" y="4754563"/>
            <a:ext cx="369888" cy="369888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1" name="Oval 29"/>
          <p:cNvSpPr>
            <a:spLocks noChangeArrowheads="1"/>
          </p:cNvSpPr>
          <p:nvPr/>
        </p:nvSpPr>
        <p:spPr bwMode="auto">
          <a:xfrm>
            <a:off x="3198813" y="4754563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2" name="Oval 30"/>
          <p:cNvSpPr>
            <a:spLocks noChangeArrowheads="1"/>
          </p:cNvSpPr>
          <p:nvPr/>
        </p:nvSpPr>
        <p:spPr bwMode="auto">
          <a:xfrm>
            <a:off x="841375" y="5578475"/>
            <a:ext cx="369888" cy="3698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3" name="Oval 31"/>
          <p:cNvSpPr>
            <a:spLocks noChangeArrowheads="1"/>
          </p:cNvSpPr>
          <p:nvPr/>
        </p:nvSpPr>
        <p:spPr bwMode="auto">
          <a:xfrm>
            <a:off x="1577975" y="5578475"/>
            <a:ext cx="369888" cy="369888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4" name="Oval 32"/>
          <p:cNvSpPr>
            <a:spLocks noChangeArrowheads="1"/>
          </p:cNvSpPr>
          <p:nvPr/>
        </p:nvSpPr>
        <p:spPr bwMode="auto">
          <a:xfrm>
            <a:off x="2416175" y="5576888"/>
            <a:ext cx="369888" cy="369888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6625" name="Oval 33"/>
          <p:cNvSpPr>
            <a:spLocks noChangeArrowheads="1"/>
          </p:cNvSpPr>
          <p:nvPr/>
        </p:nvSpPr>
        <p:spPr bwMode="auto">
          <a:xfrm>
            <a:off x="3275013" y="5624513"/>
            <a:ext cx="369888" cy="369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34"/>
          <p:cNvGrpSpPr/>
          <p:nvPr/>
        </p:nvGrpSpPr>
        <p:grpSpPr>
          <a:xfrm>
            <a:off x="973138" y="3117850"/>
            <a:ext cx="1446212" cy="2470150"/>
            <a:chOff x="1367" y="1578"/>
            <a:chExt cx="911" cy="1556"/>
          </a:xfrm>
        </p:grpSpPr>
        <p:sp>
          <p:nvSpPr>
            <p:cNvPr id="22563" name="Line 35"/>
            <p:cNvSpPr>
              <a:spLocks noChangeShapeType="1"/>
            </p:cNvSpPr>
            <p:nvPr/>
          </p:nvSpPr>
          <p:spPr bwMode="auto">
            <a:xfrm flipH="1">
              <a:off x="1367" y="1611"/>
              <a:ext cx="389" cy="15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64" name="Line 36"/>
            <p:cNvSpPr>
              <a:spLocks noChangeShapeType="1"/>
            </p:cNvSpPr>
            <p:nvPr/>
          </p:nvSpPr>
          <p:spPr bwMode="auto">
            <a:xfrm>
              <a:off x="1856" y="1656"/>
              <a:ext cx="0" cy="3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65" name="Freeform 37"/>
            <p:cNvSpPr>
              <a:spLocks noChangeArrowheads="1"/>
            </p:cNvSpPr>
            <p:nvPr/>
          </p:nvSpPr>
          <p:spPr bwMode="auto">
            <a:xfrm>
              <a:off x="1945" y="1634"/>
              <a:ext cx="112" cy="1022"/>
            </a:xfrm>
            <a:custGeom>
              <a:avLst/>
              <a:gdLst>
                <a:gd name="T0" fmla="*/ 0 w 116"/>
                <a:gd name="T1" fmla="*/ 0 h 1022"/>
                <a:gd name="T2" fmla="*/ 111 w 116"/>
                <a:gd name="T3" fmla="*/ 244 h 1022"/>
                <a:gd name="T4" fmla="*/ 33 w 116"/>
                <a:gd name="T5" fmla="*/ 1022 h 1022"/>
                <a:gd name="connsiteX0" fmla="*/ 0 w 9651"/>
                <a:gd name="connsiteY0" fmla="*/ 0 h 10000"/>
                <a:gd name="connsiteX1" fmla="*/ 9569 w 9651"/>
                <a:gd name="connsiteY1" fmla="*/ 2387 h 10000"/>
                <a:gd name="connsiteX2" fmla="*/ 2845 w 965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1" h="10000">
                  <a:moveTo>
                    <a:pt x="0" y="0"/>
                  </a:moveTo>
                  <a:cubicBezTo>
                    <a:pt x="4569" y="362"/>
                    <a:pt x="9138" y="724"/>
                    <a:pt x="9569" y="2387"/>
                  </a:cubicBezTo>
                  <a:cubicBezTo>
                    <a:pt x="10000" y="4051"/>
                    <a:pt x="8879" y="8824"/>
                    <a:pt x="2845" y="1000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66" name="Line 38"/>
            <p:cNvSpPr>
              <a:spLocks noChangeShapeType="1"/>
            </p:cNvSpPr>
            <p:nvPr/>
          </p:nvSpPr>
          <p:spPr bwMode="auto">
            <a:xfrm>
              <a:off x="1978" y="1578"/>
              <a:ext cx="300" cy="4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39"/>
          <p:cNvGrpSpPr/>
          <p:nvPr/>
        </p:nvGrpSpPr>
        <p:grpSpPr>
          <a:xfrm>
            <a:off x="579438" y="2244725"/>
            <a:ext cx="2446337" cy="3413125"/>
            <a:chOff x="1119" y="1028"/>
            <a:chExt cx="1541" cy="2150"/>
          </a:xfrm>
        </p:grpSpPr>
        <p:sp>
          <p:nvSpPr>
            <p:cNvPr id="22568" name="Freeform 40"/>
            <p:cNvSpPr>
              <a:spLocks noChangeArrowheads="1"/>
            </p:cNvSpPr>
            <p:nvPr/>
          </p:nvSpPr>
          <p:spPr bwMode="auto">
            <a:xfrm>
              <a:off x="1119" y="1028"/>
              <a:ext cx="1182" cy="2139"/>
            </a:xfrm>
            <a:custGeom>
              <a:avLst/>
              <a:gdLst>
                <a:gd name="T0" fmla="*/ 1182 w 1182"/>
                <a:gd name="T1" fmla="*/ 428 h 2139"/>
                <a:gd name="T2" fmla="*/ 1015 w 1182"/>
                <a:gd name="T3" fmla="*/ 161 h 2139"/>
                <a:gd name="T4" fmla="*/ 348 w 1182"/>
                <a:gd name="T5" fmla="*/ 106 h 2139"/>
                <a:gd name="T6" fmla="*/ 26 w 1182"/>
                <a:gd name="T7" fmla="*/ 795 h 2139"/>
                <a:gd name="T8" fmla="*/ 193 w 1182"/>
                <a:gd name="T9" fmla="*/ 2139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2" h="2139">
                  <a:moveTo>
                    <a:pt x="1182" y="428"/>
                  </a:moveTo>
                  <a:cubicBezTo>
                    <a:pt x="1168" y="321"/>
                    <a:pt x="1154" y="215"/>
                    <a:pt x="1015" y="161"/>
                  </a:cubicBezTo>
                  <a:cubicBezTo>
                    <a:pt x="876" y="107"/>
                    <a:pt x="513" y="0"/>
                    <a:pt x="348" y="106"/>
                  </a:cubicBezTo>
                  <a:cubicBezTo>
                    <a:pt x="183" y="212"/>
                    <a:pt x="52" y="456"/>
                    <a:pt x="26" y="795"/>
                  </a:cubicBezTo>
                  <a:cubicBezTo>
                    <a:pt x="0" y="1134"/>
                    <a:pt x="96" y="1636"/>
                    <a:pt x="193" y="2139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69" name="Line 41"/>
            <p:cNvSpPr>
              <a:spLocks noChangeShapeType="1"/>
            </p:cNvSpPr>
            <p:nvPr/>
          </p:nvSpPr>
          <p:spPr bwMode="auto">
            <a:xfrm>
              <a:off x="2334" y="1667"/>
              <a:ext cx="11" cy="33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0" name="Freeform 42"/>
            <p:cNvSpPr>
              <a:spLocks noChangeArrowheads="1"/>
            </p:cNvSpPr>
            <p:nvPr/>
          </p:nvSpPr>
          <p:spPr bwMode="auto">
            <a:xfrm>
              <a:off x="2445" y="1578"/>
              <a:ext cx="215" cy="1122"/>
            </a:xfrm>
            <a:custGeom>
              <a:avLst/>
              <a:gdLst>
                <a:gd name="T0" fmla="*/ 0 w 215"/>
                <a:gd name="T1" fmla="*/ 0 h 1122"/>
                <a:gd name="T2" fmla="*/ 211 w 215"/>
                <a:gd name="T3" fmla="*/ 433 h 1122"/>
                <a:gd name="T4" fmla="*/ 22 w 215"/>
                <a:gd name="T5" fmla="*/ 1122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" h="1122">
                  <a:moveTo>
                    <a:pt x="0" y="0"/>
                  </a:moveTo>
                  <a:cubicBezTo>
                    <a:pt x="103" y="123"/>
                    <a:pt x="207" y="246"/>
                    <a:pt x="211" y="433"/>
                  </a:cubicBezTo>
                  <a:cubicBezTo>
                    <a:pt x="215" y="620"/>
                    <a:pt x="24" y="1011"/>
                    <a:pt x="22" y="1122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1" name="Line 43"/>
            <p:cNvSpPr>
              <a:spLocks noChangeShapeType="1"/>
            </p:cNvSpPr>
            <p:nvPr/>
          </p:nvSpPr>
          <p:spPr bwMode="auto">
            <a:xfrm flipH="1">
              <a:off x="1989" y="1634"/>
              <a:ext cx="256" cy="105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2" name="Line 44"/>
            <p:cNvSpPr>
              <a:spLocks noChangeShapeType="1"/>
            </p:cNvSpPr>
            <p:nvPr/>
          </p:nvSpPr>
          <p:spPr bwMode="auto">
            <a:xfrm flipH="1">
              <a:off x="1945" y="1656"/>
              <a:ext cx="322" cy="15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45"/>
          <p:cNvGrpSpPr/>
          <p:nvPr/>
        </p:nvGrpSpPr>
        <p:grpSpPr>
          <a:xfrm>
            <a:off x="420688" y="1993900"/>
            <a:ext cx="4210050" cy="4551363"/>
            <a:chOff x="1019" y="870"/>
            <a:chExt cx="2652" cy="2867"/>
          </a:xfrm>
        </p:grpSpPr>
        <p:sp>
          <p:nvSpPr>
            <p:cNvPr id="22574" name="Freeform 46"/>
            <p:cNvSpPr>
              <a:spLocks noChangeArrowheads="1"/>
            </p:cNvSpPr>
            <p:nvPr/>
          </p:nvSpPr>
          <p:spPr bwMode="auto">
            <a:xfrm>
              <a:off x="1019" y="870"/>
              <a:ext cx="1748" cy="2498"/>
            </a:xfrm>
            <a:custGeom>
              <a:avLst/>
              <a:gdLst>
                <a:gd name="T0" fmla="*/ 1748 w 1748"/>
                <a:gd name="T1" fmla="*/ 586 h 2498"/>
                <a:gd name="T2" fmla="*/ 1526 w 1748"/>
                <a:gd name="T3" fmla="*/ 264 h 2498"/>
                <a:gd name="T4" fmla="*/ 904 w 1748"/>
                <a:gd name="T5" fmla="*/ 30 h 2498"/>
                <a:gd name="T6" fmla="*/ 215 w 1748"/>
                <a:gd name="T7" fmla="*/ 141 h 2498"/>
                <a:gd name="T8" fmla="*/ 4 w 1748"/>
                <a:gd name="T9" fmla="*/ 875 h 2498"/>
                <a:gd name="T10" fmla="*/ 193 w 1748"/>
                <a:gd name="T11" fmla="*/ 2252 h 2498"/>
                <a:gd name="T12" fmla="*/ 281 w 1748"/>
                <a:gd name="T13" fmla="*/ 2352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8" h="2498">
                  <a:moveTo>
                    <a:pt x="1748" y="586"/>
                  </a:moveTo>
                  <a:cubicBezTo>
                    <a:pt x="1707" y="471"/>
                    <a:pt x="1667" y="357"/>
                    <a:pt x="1526" y="264"/>
                  </a:cubicBezTo>
                  <a:cubicBezTo>
                    <a:pt x="1385" y="171"/>
                    <a:pt x="1122" y="50"/>
                    <a:pt x="904" y="30"/>
                  </a:cubicBezTo>
                  <a:cubicBezTo>
                    <a:pt x="686" y="10"/>
                    <a:pt x="365" y="0"/>
                    <a:pt x="215" y="141"/>
                  </a:cubicBezTo>
                  <a:cubicBezTo>
                    <a:pt x="65" y="282"/>
                    <a:pt x="8" y="523"/>
                    <a:pt x="4" y="875"/>
                  </a:cubicBezTo>
                  <a:cubicBezTo>
                    <a:pt x="0" y="1227"/>
                    <a:pt x="147" y="2006"/>
                    <a:pt x="193" y="2252"/>
                  </a:cubicBezTo>
                  <a:cubicBezTo>
                    <a:pt x="239" y="2498"/>
                    <a:pt x="260" y="2425"/>
                    <a:pt x="281" y="2352"/>
                  </a:cubicBezTo>
                </a:path>
              </a:pathLst>
            </a:custGeom>
            <a:noFill/>
            <a:ln w="38100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5" name="Line 47"/>
            <p:cNvSpPr>
              <a:spLocks noChangeShapeType="1"/>
            </p:cNvSpPr>
            <p:nvPr/>
          </p:nvSpPr>
          <p:spPr bwMode="auto">
            <a:xfrm flipH="1">
              <a:off x="2489" y="1667"/>
              <a:ext cx="345" cy="1555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6" name="Freeform 48"/>
            <p:cNvSpPr>
              <a:spLocks noChangeArrowheads="1"/>
            </p:cNvSpPr>
            <p:nvPr/>
          </p:nvSpPr>
          <p:spPr bwMode="auto">
            <a:xfrm>
              <a:off x="1900" y="1556"/>
              <a:ext cx="1771" cy="2181"/>
            </a:xfrm>
            <a:custGeom>
              <a:avLst/>
              <a:gdLst>
                <a:gd name="T0" fmla="*/ 1056 w 1771"/>
                <a:gd name="T1" fmla="*/ 0 h 2181"/>
                <a:gd name="T2" fmla="*/ 1545 w 1771"/>
                <a:gd name="T3" fmla="*/ 355 h 2181"/>
                <a:gd name="T4" fmla="*/ 1567 w 1771"/>
                <a:gd name="T5" fmla="*/ 1877 h 2181"/>
                <a:gd name="T6" fmla="*/ 323 w 1771"/>
                <a:gd name="T7" fmla="*/ 2166 h 2181"/>
                <a:gd name="T8" fmla="*/ 0 w 1771"/>
                <a:gd name="T9" fmla="*/ 1789 h 2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2181">
                  <a:moveTo>
                    <a:pt x="1056" y="0"/>
                  </a:moveTo>
                  <a:cubicBezTo>
                    <a:pt x="1258" y="21"/>
                    <a:pt x="1460" y="42"/>
                    <a:pt x="1545" y="355"/>
                  </a:cubicBezTo>
                  <a:cubicBezTo>
                    <a:pt x="1630" y="668"/>
                    <a:pt x="1771" y="1575"/>
                    <a:pt x="1567" y="1877"/>
                  </a:cubicBezTo>
                  <a:cubicBezTo>
                    <a:pt x="1363" y="2179"/>
                    <a:pt x="584" y="2181"/>
                    <a:pt x="323" y="2166"/>
                  </a:cubicBezTo>
                  <a:cubicBezTo>
                    <a:pt x="62" y="2151"/>
                    <a:pt x="35" y="1894"/>
                    <a:pt x="0" y="1789"/>
                  </a:cubicBezTo>
                </a:path>
              </a:pathLst>
            </a:custGeom>
            <a:noFill/>
            <a:ln w="38100">
              <a:solidFill>
                <a:schemeClr val="fol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1408113" y="4117975"/>
            <a:ext cx="1135062" cy="1574800"/>
            <a:chOff x="1641" y="2208"/>
            <a:chExt cx="715" cy="992"/>
          </a:xfrm>
        </p:grpSpPr>
        <p:sp>
          <p:nvSpPr>
            <p:cNvPr id="22578" name="Line 50"/>
            <p:cNvSpPr>
              <a:spLocks noChangeShapeType="1"/>
            </p:cNvSpPr>
            <p:nvPr/>
          </p:nvSpPr>
          <p:spPr bwMode="auto">
            <a:xfrm>
              <a:off x="1920" y="2208"/>
              <a:ext cx="436" cy="40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79" name="Freeform 51"/>
            <p:cNvSpPr>
              <a:spLocks noChangeArrowheads="1"/>
            </p:cNvSpPr>
            <p:nvPr/>
          </p:nvSpPr>
          <p:spPr bwMode="auto">
            <a:xfrm>
              <a:off x="1641" y="2211"/>
              <a:ext cx="148" cy="989"/>
            </a:xfrm>
            <a:custGeom>
              <a:avLst/>
              <a:gdLst>
                <a:gd name="T0" fmla="*/ 148 w 148"/>
                <a:gd name="T1" fmla="*/ 0 h 989"/>
                <a:gd name="T2" fmla="*/ 4 w 148"/>
                <a:gd name="T3" fmla="*/ 223 h 989"/>
                <a:gd name="T4" fmla="*/ 126 w 148"/>
                <a:gd name="T5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" h="989">
                  <a:moveTo>
                    <a:pt x="148" y="0"/>
                  </a:moveTo>
                  <a:cubicBezTo>
                    <a:pt x="78" y="29"/>
                    <a:pt x="8" y="58"/>
                    <a:pt x="4" y="223"/>
                  </a:cubicBezTo>
                  <a:cubicBezTo>
                    <a:pt x="0" y="388"/>
                    <a:pt x="109" y="865"/>
                    <a:pt x="126" y="989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52"/>
          <p:cNvGrpSpPr/>
          <p:nvPr/>
        </p:nvGrpSpPr>
        <p:grpSpPr>
          <a:xfrm>
            <a:off x="1731963" y="5057775"/>
            <a:ext cx="776287" cy="600075"/>
            <a:chOff x="1845" y="2800"/>
            <a:chExt cx="489" cy="378"/>
          </a:xfrm>
        </p:grpSpPr>
        <p:sp>
          <p:nvSpPr>
            <p:cNvPr id="22581" name="Line 53"/>
            <p:cNvSpPr>
              <a:spLocks noChangeShapeType="1"/>
            </p:cNvSpPr>
            <p:nvPr/>
          </p:nvSpPr>
          <p:spPr bwMode="auto">
            <a:xfrm>
              <a:off x="1845" y="2834"/>
              <a:ext cx="0" cy="311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82" name="Line 54"/>
            <p:cNvSpPr>
              <a:spLocks noChangeShapeType="1"/>
            </p:cNvSpPr>
            <p:nvPr/>
          </p:nvSpPr>
          <p:spPr bwMode="auto">
            <a:xfrm>
              <a:off x="1956" y="2800"/>
              <a:ext cx="378" cy="37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6647" name="Line 55"/>
          <p:cNvSpPr>
            <a:spLocks noChangeShapeType="1"/>
          </p:cNvSpPr>
          <p:nvPr/>
        </p:nvSpPr>
        <p:spPr bwMode="auto">
          <a:xfrm>
            <a:off x="2578100" y="5111750"/>
            <a:ext cx="0" cy="511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Group 56"/>
          <p:cNvGrpSpPr/>
          <p:nvPr/>
        </p:nvGrpSpPr>
        <p:grpSpPr>
          <a:xfrm>
            <a:off x="1766888" y="4052888"/>
            <a:ext cx="1192212" cy="1781175"/>
            <a:chOff x="1867" y="2167"/>
            <a:chExt cx="751" cy="1122"/>
          </a:xfrm>
        </p:grpSpPr>
        <p:sp>
          <p:nvSpPr>
            <p:cNvPr id="22585" name="Line 57"/>
            <p:cNvSpPr>
              <a:spLocks noChangeShapeType="1"/>
            </p:cNvSpPr>
            <p:nvPr/>
          </p:nvSpPr>
          <p:spPr bwMode="auto">
            <a:xfrm flipV="1">
              <a:off x="1867" y="2222"/>
              <a:ext cx="511" cy="378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86" name="Freeform 58"/>
            <p:cNvSpPr>
              <a:spLocks noChangeArrowheads="1"/>
            </p:cNvSpPr>
            <p:nvPr/>
          </p:nvSpPr>
          <p:spPr bwMode="auto">
            <a:xfrm>
              <a:off x="2434" y="2167"/>
              <a:ext cx="184" cy="1089"/>
            </a:xfrm>
            <a:custGeom>
              <a:avLst/>
              <a:gdLst>
                <a:gd name="T0" fmla="*/ 0 w 184"/>
                <a:gd name="T1" fmla="*/ 0 h 1089"/>
                <a:gd name="T2" fmla="*/ 133 w 184"/>
                <a:gd name="T3" fmla="*/ 222 h 1089"/>
                <a:gd name="T4" fmla="*/ 167 w 184"/>
                <a:gd name="T5" fmla="*/ 933 h 1089"/>
                <a:gd name="T6" fmla="*/ 33 w 184"/>
                <a:gd name="T7" fmla="*/ 1089 h 1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1089">
                  <a:moveTo>
                    <a:pt x="0" y="0"/>
                  </a:moveTo>
                  <a:cubicBezTo>
                    <a:pt x="52" y="33"/>
                    <a:pt x="105" y="67"/>
                    <a:pt x="133" y="222"/>
                  </a:cubicBezTo>
                  <a:cubicBezTo>
                    <a:pt x="161" y="377"/>
                    <a:pt x="184" y="789"/>
                    <a:pt x="167" y="933"/>
                  </a:cubicBezTo>
                  <a:cubicBezTo>
                    <a:pt x="150" y="1077"/>
                    <a:pt x="64" y="1067"/>
                    <a:pt x="33" y="1089"/>
                  </a:cubicBezTo>
                </a:path>
              </a:pathLst>
            </a:custGeom>
            <a:noFill/>
            <a:ln w="38100">
              <a:solidFill>
                <a:srgbClr val="0033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587" name="Line 59"/>
            <p:cNvSpPr>
              <a:spLocks noChangeShapeType="1"/>
            </p:cNvSpPr>
            <p:nvPr/>
          </p:nvSpPr>
          <p:spPr bwMode="auto">
            <a:xfrm flipH="1">
              <a:off x="1934" y="2189"/>
              <a:ext cx="378" cy="110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Group 60"/>
          <p:cNvGrpSpPr/>
          <p:nvPr/>
        </p:nvGrpSpPr>
        <p:grpSpPr>
          <a:xfrm>
            <a:off x="739775" y="2544763"/>
            <a:ext cx="2941638" cy="3444875"/>
            <a:chOff x="553" y="1061"/>
            <a:chExt cx="1853" cy="2170"/>
          </a:xfrm>
        </p:grpSpPr>
        <p:sp>
          <p:nvSpPr>
            <p:cNvPr id="22589" name="Text Box 61"/>
            <p:cNvSpPr txBox="1">
              <a:spLocks noChangeArrowheads="1"/>
            </p:cNvSpPr>
            <p:nvPr/>
          </p:nvSpPr>
          <p:spPr bwMode="auto">
            <a:xfrm>
              <a:off x="1042" y="1061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AB</a:t>
              </a:r>
            </a:p>
          </p:txBody>
        </p:sp>
        <p:sp>
          <p:nvSpPr>
            <p:cNvPr id="22590" name="Text Box 62"/>
            <p:cNvSpPr txBox="1">
              <a:spLocks noChangeArrowheads="1"/>
            </p:cNvSpPr>
            <p:nvPr/>
          </p:nvSpPr>
          <p:spPr bwMode="auto">
            <a:xfrm>
              <a:off x="1531" y="1072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AC</a:t>
              </a:r>
            </a:p>
          </p:txBody>
        </p:sp>
        <p:sp>
          <p:nvSpPr>
            <p:cNvPr id="22591" name="Text Box 63"/>
            <p:cNvSpPr txBox="1">
              <a:spLocks noChangeArrowheads="1"/>
            </p:cNvSpPr>
            <p:nvPr/>
          </p:nvSpPr>
          <p:spPr bwMode="auto">
            <a:xfrm>
              <a:off x="2009" y="1072"/>
              <a:ext cx="3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AD</a:t>
              </a:r>
            </a:p>
          </p:txBody>
        </p:sp>
        <p:sp>
          <p:nvSpPr>
            <p:cNvPr id="22592" name="Text Box 64"/>
            <p:cNvSpPr txBox="1">
              <a:spLocks noChangeArrowheads="1"/>
            </p:cNvSpPr>
            <p:nvPr/>
          </p:nvSpPr>
          <p:spPr bwMode="auto">
            <a:xfrm>
              <a:off x="553" y="1628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</a:t>
              </a:r>
            </a:p>
          </p:txBody>
        </p:sp>
        <p:sp>
          <p:nvSpPr>
            <p:cNvPr id="22593" name="Text Box 65"/>
            <p:cNvSpPr txBox="1">
              <a:spLocks noChangeArrowheads="1"/>
            </p:cNvSpPr>
            <p:nvPr/>
          </p:nvSpPr>
          <p:spPr bwMode="auto">
            <a:xfrm>
              <a:off x="1009" y="1628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BC</a:t>
              </a:r>
            </a:p>
          </p:txBody>
        </p:sp>
        <p:sp>
          <p:nvSpPr>
            <p:cNvPr id="22594" name="Text Box 66"/>
            <p:cNvSpPr txBox="1">
              <a:spLocks noChangeArrowheads="1"/>
            </p:cNvSpPr>
            <p:nvPr/>
          </p:nvSpPr>
          <p:spPr bwMode="auto">
            <a:xfrm>
              <a:off x="1542" y="1628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BD</a:t>
              </a:r>
            </a:p>
          </p:txBody>
        </p:sp>
        <p:sp>
          <p:nvSpPr>
            <p:cNvPr id="22595" name="Text Box 67"/>
            <p:cNvSpPr txBox="1">
              <a:spLocks noChangeArrowheads="1"/>
            </p:cNvSpPr>
            <p:nvPr/>
          </p:nvSpPr>
          <p:spPr bwMode="auto">
            <a:xfrm>
              <a:off x="1064" y="2250"/>
              <a:ext cx="3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DA</a:t>
              </a:r>
            </a:p>
          </p:txBody>
        </p:sp>
        <p:sp>
          <p:nvSpPr>
            <p:cNvPr id="22596" name="Text Box 68"/>
            <p:cNvSpPr txBox="1">
              <a:spLocks noChangeArrowheads="1"/>
            </p:cNvSpPr>
            <p:nvPr/>
          </p:nvSpPr>
          <p:spPr bwMode="auto">
            <a:xfrm>
              <a:off x="1509" y="2250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DB</a:t>
              </a:r>
            </a:p>
          </p:txBody>
        </p:sp>
        <p:sp>
          <p:nvSpPr>
            <p:cNvPr id="22597" name="Text Box 69"/>
            <p:cNvSpPr txBox="1">
              <a:spLocks noChangeArrowheads="1"/>
            </p:cNvSpPr>
            <p:nvPr/>
          </p:nvSpPr>
          <p:spPr bwMode="auto">
            <a:xfrm>
              <a:off x="2053" y="2250"/>
              <a:ext cx="3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DC</a:t>
              </a:r>
            </a:p>
          </p:txBody>
        </p:sp>
        <p:sp>
          <p:nvSpPr>
            <p:cNvPr id="22598" name="Text Box 70"/>
            <p:cNvSpPr txBox="1">
              <a:spLocks noChangeArrowheads="1"/>
            </p:cNvSpPr>
            <p:nvPr/>
          </p:nvSpPr>
          <p:spPr bwMode="auto">
            <a:xfrm>
              <a:off x="564" y="2761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EA</a:t>
              </a:r>
            </a:p>
          </p:txBody>
        </p:sp>
        <p:sp>
          <p:nvSpPr>
            <p:cNvPr id="22599" name="Text Box 71"/>
            <p:cNvSpPr txBox="1">
              <a:spLocks noChangeArrowheads="1"/>
            </p:cNvSpPr>
            <p:nvPr/>
          </p:nvSpPr>
          <p:spPr bwMode="auto">
            <a:xfrm>
              <a:off x="1042" y="2761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EB</a:t>
              </a:r>
            </a:p>
          </p:txBody>
        </p:sp>
        <p:sp>
          <p:nvSpPr>
            <p:cNvPr id="22600" name="Text Box 72"/>
            <p:cNvSpPr txBox="1">
              <a:spLocks noChangeArrowheads="1"/>
            </p:cNvSpPr>
            <p:nvPr/>
          </p:nvSpPr>
          <p:spPr bwMode="auto">
            <a:xfrm>
              <a:off x="1542" y="2772"/>
              <a:ext cx="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EC</a:t>
              </a:r>
            </a:p>
          </p:txBody>
        </p:sp>
        <p:sp>
          <p:nvSpPr>
            <p:cNvPr id="22601" name="Text Box 73"/>
            <p:cNvSpPr txBox="1">
              <a:spLocks noChangeArrowheads="1"/>
            </p:cNvSpPr>
            <p:nvPr/>
          </p:nvSpPr>
          <p:spPr bwMode="auto">
            <a:xfrm>
              <a:off x="2076" y="2772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ED</a:t>
              </a:r>
            </a:p>
          </p:txBody>
        </p:sp>
        <p:sp>
          <p:nvSpPr>
            <p:cNvPr id="22602" name="Oval 74"/>
            <p:cNvSpPr>
              <a:spLocks noChangeArrowheads="1"/>
            </p:cNvSpPr>
            <p:nvPr/>
          </p:nvSpPr>
          <p:spPr bwMode="auto">
            <a:xfrm>
              <a:off x="1085" y="1281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3" name="Oval 75"/>
            <p:cNvSpPr>
              <a:spLocks noChangeArrowheads="1"/>
            </p:cNvSpPr>
            <p:nvPr/>
          </p:nvSpPr>
          <p:spPr bwMode="auto">
            <a:xfrm>
              <a:off x="1548" y="1281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4" name="Oval 76"/>
            <p:cNvSpPr>
              <a:spLocks noChangeArrowheads="1"/>
            </p:cNvSpPr>
            <p:nvPr/>
          </p:nvSpPr>
          <p:spPr bwMode="auto">
            <a:xfrm>
              <a:off x="2077" y="1281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5" name="Oval 77"/>
            <p:cNvSpPr>
              <a:spLocks noChangeArrowheads="1"/>
            </p:cNvSpPr>
            <p:nvPr/>
          </p:nvSpPr>
          <p:spPr bwMode="auto">
            <a:xfrm>
              <a:off x="592" y="1843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6" name="Oval 78"/>
            <p:cNvSpPr>
              <a:spLocks noChangeArrowheads="1"/>
            </p:cNvSpPr>
            <p:nvPr/>
          </p:nvSpPr>
          <p:spPr bwMode="auto">
            <a:xfrm>
              <a:off x="1055" y="1843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7" name="Oval 79"/>
            <p:cNvSpPr>
              <a:spLocks noChangeArrowheads="1"/>
            </p:cNvSpPr>
            <p:nvPr/>
          </p:nvSpPr>
          <p:spPr bwMode="auto">
            <a:xfrm>
              <a:off x="1584" y="1843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8" name="Oval 80"/>
            <p:cNvSpPr>
              <a:spLocks noChangeArrowheads="1"/>
            </p:cNvSpPr>
            <p:nvPr/>
          </p:nvSpPr>
          <p:spPr bwMode="auto">
            <a:xfrm>
              <a:off x="1110" y="245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09" name="Oval 81"/>
            <p:cNvSpPr>
              <a:spLocks noChangeArrowheads="1"/>
            </p:cNvSpPr>
            <p:nvPr/>
          </p:nvSpPr>
          <p:spPr bwMode="auto">
            <a:xfrm>
              <a:off x="1573" y="245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10" name="Oval 82"/>
            <p:cNvSpPr>
              <a:spLocks noChangeArrowheads="1"/>
            </p:cNvSpPr>
            <p:nvPr/>
          </p:nvSpPr>
          <p:spPr bwMode="auto">
            <a:xfrm>
              <a:off x="2102" y="245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11" name="Oval 83"/>
            <p:cNvSpPr>
              <a:spLocks noChangeArrowheads="1"/>
            </p:cNvSpPr>
            <p:nvPr/>
          </p:nvSpPr>
          <p:spPr bwMode="auto">
            <a:xfrm>
              <a:off x="617" y="298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12" name="Oval 84"/>
            <p:cNvSpPr>
              <a:spLocks noChangeArrowheads="1"/>
            </p:cNvSpPr>
            <p:nvPr/>
          </p:nvSpPr>
          <p:spPr bwMode="auto">
            <a:xfrm>
              <a:off x="1080" y="298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13" name="Oval 85"/>
            <p:cNvSpPr>
              <a:spLocks noChangeArrowheads="1"/>
            </p:cNvSpPr>
            <p:nvPr/>
          </p:nvSpPr>
          <p:spPr bwMode="auto">
            <a:xfrm>
              <a:off x="1609" y="2980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14" name="Oval 86"/>
            <p:cNvSpPr>
              <a:spLocks noChangeArrowheads="1"/>
            </p:cNvSpPr>
            <p:nvPr/>
          </p:nvSpPr>
          <p:spPr bwMode="auto">
            <a:xfrm>
              <a:off x="2149" y="2998"/>
              <a:ext cx="233" cy="23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616" name="AutoShape 88"/>
          <p:cNvSpPr>
            <a:spLocks noChangeArrowheads="1"/>
          </p:cNvSpPr>
          <p:nvPr/>
        </p:nvSpPr>
        <p:spPr bwMode="auto">
          <a:xfrm>
            <a:off x="3173413" y="1114425"/>
            <a:ext cx="914400" cy="914400"/>
          </a:xfrm>
          <a:prstGeom prst="irregularSeal1">
            <a:avLst/>
          </a:prstGeom>
          <a:solidFill>
            <a:srgbClr val="6C4C8F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</a:p>
        </p:txBody>
      </p:sp>
      <p:grpSp>
        <p:nvGrpSpPr>
          <p:cNvPr id="11" name="Group 90"/>
          <p:cNvGrpSpPr/>
          <p:nvPr/>
        </p:nvGrpSpPr>
        <p:grpSpPr>
          <a:xfrm>
            <a:off x="5389563" y="1938338"/>
            <a:ext cx="1219200" cy="1676400"/>
            <a:chOff x="3792" y="1488"/>
            <a:chExt cx="768" cy="1056"/>
          </a:xfrm>
        </p:grpSpPr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V="1">
              <a:off x="4560" y="187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620" name="Line 92"/>
            <p:cNvSpPr>
              <a:spLocks noChangeShapeType="1"/>
            </p:cNvSpPr>
            <p:nvPr/>
          </p:nvSpPr>
          <p:spPr bwMode="auto">
            <a:xfrm flipH="1" flipV="1">
              <a:off x="3792" y="1488"/>
              <a:ext cx="76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6685" name="Rectangle 93"/>
          <p:cNvSpPr>
            <a:spLocks noChangeArrowheads="1"/>
          </p:cNvSpPr>
          <p:nvPr/>
        </p:nvSpPr>
        <p:spPr bwMode="auto">
          <a:xfrm>
            <a:off x="4835525" y="4327525"/>
            <a:ext cx="4021138" cy="2019300"/>
          </a:xfrm>
          <a:prstGeom prst="rect">
            <a:avLst/>
          </a:prstGeom>
          <a:solidFill>
            <a:srgbClr val="E6E6E6"/>
          </a:solidFill>
          <a:ln w="9525">
            <a:noFill/>
            <a:miter lim="800000"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265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一条通路</a:t>
            </a:r>
          </a:p>
          <a:p>
            <a:pPr marL="342265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连线：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不能同时通行</a:t>
            </a:r>
          </a:p>
          <a:p>
            <a:pPr marL="342265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染色：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有连线的两个顶点不能具有相同颜色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6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6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3666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3666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3666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3666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3666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3666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8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3" dur="5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8" dur="500"/>
                                        <p:tgtEl>
                                          <p:spTgt spid="3666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3666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13" grpId="0" animBg="1"/>
      <p:bldP spid="366614" grpId="0" animBg="1"/>
      <p:bldP spid="366615" grpId="0" animBg="1"/>
      <p:bldP spid="366616" grpId="0" animBg="1"/>
      <p:bldP spid="366617" grpId="0" animBg="1"/>
      <p:bldP spid="366618" grpId="0" animBg="1"/>
      <p:bldP spid="366619" grpId="0" animBg="1"/>
      <p:bldP spid="366620" grpId="0" animBg="1"/>
      <p:bldP spid="366621" grpId="0" animBg="1"/>
      <p:bldP spid="366622" grpId="0" animBg="1"/>
      <p:bldP spid="366623" grpId="0" animBg="1"/>
      <p:bldP spid="366624" grpId="0" animBg="1"/>
      <p:bldP spid="366625" grpId="0" animBg="1"/>
      <p:bldP spid="36668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54"/>
          <p:cNvSpPr txBox="1">
            <a:spLocks noChangeArrowheads="1"/>
          </p:cNvSpPr>
          <p:nvPr/>
        </p:nvSpPr>
        <p:spPr bwMode="auto">
          <a:xfrm>
            <a:off x="862013" y="188913"/>
            <a:ext cx="493395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六度空间理论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23850" y="4832350"/>
            <a:ext cx="8640763" cy="973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你和任何一个陌生人之间所间隔的人不会超过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个，也就是说，最多通过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个中间人你就能够认识任何一个陌生人。</a:t>
            </a:r>
          </a:p>
        </p:txBody>
      </p:sp>
      <p:pic>
        <p:nvPicPr>
          <p:cNvPr id="12902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435100"/>
            <a:ext cx="3211512" cy="2692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" descr="C:\Users\Administrator\AppData\Roaming\Tencent\Users\597999009\QQ\WinTemp\RichOle\]P$UM_UWH`ZMN}7VZS`UEW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1113"/>
            <a:ext cx="3816350" cy="28463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2774" name="直接连接符 2"/>
          <p:cNvCxnSpPr/>
          <p:nvPr/>
        </p:nvCxnSpPr>
        <p:spPr>
          <a:xfrm>
            <a:off x="323850" y="4522788"/>
            <a:ext cx="8424863" cy="0"/>
          </a:xfrm>
          <a:prstGeom prst="line">
            <a:avLst/>
          </a:prstGeom>
          <a:ln w="2857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AutoShape 88">
            <a:extLst>
              <a:ext uri="{FF2B5EF4-FFF2-40B4-BE49-F238E27FC236}">
                <a16:creationId xmlns:a16="http://schemas.microsoft.com/office/drawing/2014/main" id="{8078D8C1-0D00-629C-8BB6-75B2219FA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62" y="1030932"/>
            <a:ext cx="914400" cy="914400"/>
          </a:xfrm>
          <a:prstGeom prst="irregularSeal1">
            <a:avLst/>
          </a:prstGeom>
          <a:solidFill>
            <a:srgbClr val="6C4C8F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1026"/>
          <p:cNvSpPr>
            <a:spLocks noGrp="1" noChangeArrowheads="1"/>
          </p:cNvSpPr>
          <p:nvPr>
            <p:ph idx="1" hasCustomPrompt="1"/>
          </p:nvPr>
        </p:nvSpPr>
        <p:spPr>
          <a:xfrm>
            <a:off x="234950" y="1477963"/>
            <a:ext cx="8674100" cy="1187450"/>
          </a:xfrm>
          <a:solidFill>
            <a:schemeClr val="bg2">
              <a:lumMod val="20000"/>
              <a:lumOff val="80000"/>
            </a:schemeClr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&amp;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设计出合适的数据结构及相应的算法</a:t>
            </a:r>
          </a:p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即：首先要考虑</a:t>
            </a:r>
            <a:r>
              <a:rPr kumimoji="0" lang="zh-CN" alt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对相关的各种信息如何表示、组织和存储？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47663" y="241300"/>
            <a:ext cx="5027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求解非数值计算的问题</a:t>
            </a: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 bwMode="auto">
          <a:xfrm>
            <a:off x="234950" y="3122613"/>
            <a:ext cx="8674100" cy="666750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/>
          <a:lstStyle>
            <a:lvl1pPr indent="53848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53848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数据结构的研究内容为：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 bwMode="auto">
          <a:xfrm>
            <a:off x="234950" y="3789363"/>
            <a:ext cx="8674100" cy="12509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miter lim="800000"/>
          </a:ln>
        </p:spPr>
        <p:txBody>
          <a:bodyPr/>
          <a:lstStyle>
            <a:lvl1pPr indent="53848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研究非数值计算的程序设计问题中计算机的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操作对象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以及它们之间的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关系和操作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800" b="0" i="0" u="sng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2" grpId="0" build="p" animBg="1"/>
      <p:bldP spid="5" grpId="0" build="p" animBg="1"/>
      <p:bldP spid="8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4638" y="1239838"/>
            <a:ext cx="85947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2573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形成阶段：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年代初期，“数据结构”有关的内容散见于操作系统、编译原理和表处理语言等课程。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1968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年，“数据结构”被列入美国一些大学计算机科学系的教学计划。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84175" y="201613"/>
            <a:ext cx="56276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数据结构课程的形成和发展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88925" y="3644900"/>
            <a:ext cx="856615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2573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发展阶段：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数据结构的概念不断扩充，包括了网络、集合代数论、关系等“离散数学结构”的内容。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年代后期，我国高校陆续开设该课程。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Group 28"/>
          <p:cNvGrpSpPr/>
          <p:nvPr/>
        </p:nvGrpSpPr>
        <p:grpSpPr>
          <a:xfrm>
            <a:off x="635000" y="1239838"/>
            <a:ext cx="515938" cy="515937"/>
            <a:chOff x="1253782" y="1885071"/>
            <a:chExt cx="914400" cy="914400"/>
          </a:xfrm>
        </p:grpSpPr>
        <p:sp>
          <p:nvSpPr>
            <p:cNvPr id="8" name="Rounded Rectangle 4"/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" name="Group 80"/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12" name="Group 31"/>
          <p:cNvGrpSpPr/>
          <p:nvPr/>
        </p:nvGrpSpPr>
        <p:grpSpPr>
          <a:xfrm>
            <a:off x="635000" y="3681413"/>
            <a:ext cx="515938" cy="514350"/>
            <a:chOff x="6528170" y="1885071"/>
            <a:chExt cx="914400" cy="914400"/>
          </a:xfrm>
        </p:grpSpPr>
        <p:sp>
          <p:nvSpPr>
            <p:cNvPr id="13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4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15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仿宋_GB2312" pitchFamily="49" charset="-122"/>
                  <a:cs typeface="+mn-cs"/>
                  <a:sym typeface="Gill Sans" charset="0"/>
                </a:endParaRPr>
              </a:p>
            </p:txBody>
          </p:sp>
          <p:sp>
            <p:nvSpPr>
              <p:cNvPr id="16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仿宋_GB2312" pitchFamily="49" charset="-122"/>
                  <a:cs typeface="+mn-cs"/>
                  <a:sym typeface="Gill Sans" charset="0"/>
                </a:endParaRPr>
              </a:p>
            </p:txBody>
          </p:sp>
        </p:grpSp>
      </p:grpSp>
      <p:cxnSp>
        <p:nvCxnSpPr>
          <p:cNvPr id="17" name="直接连接符 16"/>
          <p:cNvCxnSpPr/>
          <p:nvPr/>
        </p:nvCxnSpPr>
        <p:spPr bwMode="auto">
          <a:xfrm>
            <a:off x="1282700" y="1785938"/>
            <a:ext cx="741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/>
          <p:cNvCxnSpPr/>
          <p:nvPr/>
        </p:nvCxnSpPr>
        <p:spPr bwMode="auto">
          <a:xfrm>
            <a:off x="1282700" y="4195763"/>
            <a:ext cx="741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4" name="组合 23"/>
          <p:cNvGrpSpPr/>
          <p:nvPr/>
        </p:nvGrpSpPr>
        <p:grpSpPr>
          <a:xfrm>
            <a:off x="0" y="6165850"/>
            <a:ext cx="9144000" cy="431800"/>
            <a:chOff x="0" y="6165304"/>
            <a:chExt cx="9144000" cy="432048"/>
          </a:xfrm>
        </p:grpSpPr>
        <p:cxnSp>
          <p:nvCxnSpPr>
            <p:cNvPr id="28682" name="直接连接符 18"/>
            <p:cNvCxnSpPr/>
            <p:nvPr/>
          </p:nvCxnSpPr>
          <p:spPr>
            <a:xfrm>
              <a:off x="0" y="6597352"/>
              <a:ext cx="9144000" cy="0"/>
            </a:xfrm>
            <a:prstGeom prst="line">
              <a:avLst/>
            </a:prstGeom>
            <a:ln w="14287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2339975" y="6381328"/>
              <a:ext cx="6804025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84" name="直接连接符 21"/>
            <p:cNvCxnSpPr/>
            <p:nvPr/>
          </p:nvCxnSpPr>
          <p:spPr>
            <a:xfrm>
              <a:off x="4283968" y="6165304"/>
              <a:ext cx="4860032" cy="0"/>
            </a:xfrm>
            <a:prstGeom prst="line">
              <a:avLst/>
            </a:prstGeom>
            <a:ln w="57150" cap="flat" cmpd="sng">
              <a:solidFill>
                <a:srgbClr val="E2D9EB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E9575F-9174-D65A-3F4F-D8A923BC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008" y="903708"/>
            <a:ext cx="2136142" cy="29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21532D-338F-2A73-7FEE-D4FA9039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9" y="1268760"/>
            <a:ext cx="4044171" cy="403244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9098F24-673B-37D6-9D7D-DF3F02FDC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4" y="201613"/>
            <a:ext cx="771621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数据结构创始人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高德纳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(Donald Ervin Knuth)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F59AE9-547C-4D81-B856-F115CB236C15}"/>
              </a:ext>
            </a:extLst>
          </p:cNvPr>
          <p:cNvSpPr txBox="1"/>
          <p:nvPr/>
        </p:nvSpPr>
        <p:spPr>
          <a:xfrm>
            <a:off x="4642343" y="4327278"/>
            <a:ext cx="41878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程序设计是一门</a:t>
            </a:r>
            <a:r>
              <a:rPr lang="zh-CN" altLang="en-US" dirty="0">
                <a:solidFill>
                  <a:srgbClr val="FF0000"/>
                </a:solidFill>
              </a:rPr>
              <a:t>艺术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如音乐和文学作品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928E44F7-BFB2-C7AC-19B4-6241B96F7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72885"/>
            <a:ext cx="9155113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Bill Gates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“如果你学会了这本书，就直接给微软发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简历！”</a:t>
            </a:r>
          </a:p>
        </p:txBody>
      </p:sp>
    </p:spTree>
    <p:extLst>
      <p:ext uri="{BB962C8B-B14F-4D97-AF65-F5344CB8AC3E}">
        <p14:creationId xmlns:p14="http://schemas.microsoft.com/office/powerpoint/2010/main" val="210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F497202-0A5C-E3E0-65FB-8FB1BD88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1" y="2255381"/>
            <a:ext cx="4392487" cy="297004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lvl="0">
              <a:spcBef>
                <a:spcPct val="50000"/>
              </a:spcBef>
              <a:defRPr/>
            </a:pP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1968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年，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第一卷</a:t>
            </a: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基本算法</a:t>
            </a:r>
            <a:r>
              <a:rPr lang="en-US" altLang="zh-CN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》</a:t>
            </a:r>
          </a:p>
          <a:p>
            <a:pPr lvl="0">
              <a:spcBef>
                <a:spcPct val="50000"/>
              </a:spcBef>
              <a:defRPr/>
            </a:pP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1969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年，第二卷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半数字化算法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》</a:t>
            </a:r>
          </a:p>
          <a:p>
            <a:pPr lvl="0">
              <a:spcBef>
                <a:spcPct val="50000"/>
              </a:spcBef>
              <a:defRPr/>
            </a:pP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1973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年，第三卷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《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排序与搜索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》</a:t>
            </a:r>
          </a:p>
          <a:p>
            <a:pPr lvl="0">
              <a:spcBef>
                <a:spcPct val="50000"/>
              </a:spcBef>
              <a:defRPr/>
            </a:pP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2011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年，第四卷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A《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组合算法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》</a:t>
            </a:r>
          </a:p>
          <a:p>
            <a:pPr lvl="0">
              <a:spcBef>
                <a:spcPct val="50000"/>
              </a:spcBef>
              <a:defRPr/>
            </a:pPr>
            <a:r>
              <a:rPr lang="en-US" altLang="zh-CN" sz="2200" dirty="0">
                <a:solidFill>
                  <a:srgbClr val="FF33CC"/>
                </a:solidFill>
                <a:latin typeface="+mn-lt"/>
                <a:ea typeface="+mn-ea"/>
                <a:cs typeface="+mn-ea"/>
                <a:sym typeface="+mn-lt"/>
              </a:rPr>
              <a:t>……</a:t>
            </a:r>
          </a:p>
          <a:p>
            <a:pPr lvl="0">
              <a:spcBef>
                <a:spcPct val="50000"/>
              </a:spcBef>
              <a:defRPr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计划七卷</a:t>
            </a:r>
            <a:endParaRPr lang="en-US" altLang="zh-CN" sz="2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94221-F353-0AEC-57F6-6068839F3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948" y="2233904"/>
            <a:ext cx="3716116" cy="2925224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双向链表</a:t>
            </a: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字符串模式匹配算法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KMP</a:t>
            </a:r>
          </a:p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编译器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LR</a:t>
            </a:r>
          </a:p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endParaRPr lang="en-US" altLang="zh-CN" sz="2400" dirty="0"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</a:p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TeX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LaTeX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40CB529-2F2A-2C35-1A20-5E1B22B47D2B}"/>
              </a:ext>
            </a:extLst>
          </p:cNvPr>
          <p:cNvSpPr/>
          <p:nvPr/>
        </p:nvSpPr>
        <p:spPr bwMode="auto">
          <a:xfrm>
            <a:off x="4672307" y="3497451"/>
            <a:ext cx="504056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3E1D706-2A81-20B1-13AC-ED550592C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4" y="201613"/>
            <a:ext cx="771621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数据结构创始人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高德纳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(Donald Ervin Knuth)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2AE2AC07-C7BA-05AA-1B54-DDD54ABEF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85819"/>
            <a:ext cx="9155113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1938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年出生，斯坦福大学计算机系教授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岁图灵奖</a:t>
            </a:r>
          </a:p>
        </p:txBody>
      </p:sp>
    </p:spTree>
    <p:extLst>
      <p:ext uri="{BB962C8B-B14F-4D97-AF65-F5344CB8AC3E}">
        <p14:creationId xmlns:p14="http://schemas.microsoft.com/office/powerpoint/2010/main" val="53025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 advAuto="100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F497202-0A5C-E3E0-65FB-8FB1BD88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554574"/>
            <a:ext cx="9144000" cy="387798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lvl="0" indent="-342900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练内功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不要只花功夫学习各种流行的编程语言和工具，以及一些公司招聘广告上要求的科目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学好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基础课程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：离散数学、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数据结构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、计算机组成原理、操作系统、计算机网络、编译原理、数据库等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试试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Knuth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en-US" altLang="zh-CN" sz="2200" dirty="0">
                <a:latin typeface="+mn-lt"/>
                <a:ea typeface="+mn-ea"/>
                <a:cs typeface="+mn-ea"/>
                <a:sym typeface="+mn-lt"/>
              </a:rPr>
              <a:t>The Art of Computer Programming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的题目</a:t>
            </a:r>
          </a:p>
          <a:p>
            <a:pPr marL="342900" lvl="0" indent="-342900">
              <a:spcBef>
                <a:spcPct val="5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多实战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通过编程的实战，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积累经验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、内化知识</a:t>
            </a:r>
          </a:p>
          <a:p>
            <a:pPr marL="800100" lvl="1" indent="-342900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建议大家争取在大学四年中积累编写</a:t>
            </a:r>
            <a:r>
              <a:rPr lang="zh-CN" altLang="en-US" sz="2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十万行代码</a:t>
            </a:r>
            <a:r>
              <a:rPr lang="zh-CN" altLang="en-US" sz="2200" dirty="0">
                <a:latin typeface="+mn-lt"/>
                <a:ea typeface="+mn-ea"/>
                <a:cs typeface="+mn-ea"/>
                <a:sym typeface="+mn-lt"/>
              </a:rPr>
              <a:t>的经验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1741B-8B30-A0C6-A89A-45F5C3FAC7F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44550" y="236538"/>
            <a:ext cx="6400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kern="1200" dirty="0">
                <a:solidFill>
                  <a:schemeClr val="bg1"/>
                </a:solidFill>
                <a:effectLst/>
                <a:ea typeface="+mn-ea"/>
                <a:cs typeface="+mn-ea"/>
                <a:sym typeface="+mn-lt"/>
              </a:rPr>
              <a:t>李开复建议（专研</a:t>
            </a:r>
            <a:r>
              <a:rPr lang="en-US" altLang="zh-CN" kern="1200" dirty="0">
                <a:solidFill>
                  <a:schemeClr val="bg1"/>
                </a:solidFill>
                <a:effectLst/>
                <a:ea typeface="+mn-ea"/>
                <a:cs typeface="+mn-ea"/>
                <a:sym typeface="+mn-lt"/>
              </a:rPr>
              <a:t>+</a:t>
            </a:r>
            <a:r>
              <a:rPr lang="zh-CN" altLang="en-US" kern="1200" dirty="0">
                <a:solidFill>
                  <a:schemeClr val="bg1"/>
                </a:solidFill>
                <a:effectLst/>
                <a:ea typeface="+mn-ea"/>
                <a:cs typeface="+mn-ea"/>
                <a:sym typeface="+mn-lt"/>
              </a:rPr>
              <a:t>潜力</a:t>
            </a:r>
            <a:r>
              <a:rPr lang="en-US" altLang="zh-CN" kern="1200" dirty="0">
                <a:solidFill>
                  <a:schemeClr val="bg1"/>
                </a:solidFill>
                <a:effectLst/>
                <a:ea typeface="+mn-ea"/>
                <a:cs typeface="+mn-ea"/>
                <a:sym typeface="+mn-lt"/>
              </a:rPr>
              <a:t>+</a:t>
            </a:r>
            <a:r>
              <a:rPr lang="zh-CN" altLang="en-US" kern="1200" dirty="0">
                <a:solidFill>
                  <a:schemeClr val="bg1"/>
                </a:solidFill>
                <a:effectLst/>
                <a:ea typeface="+mn-ea"/>
                <a:cs typeface="+mn-ea"/>
                <a:sym typeface="+mn-lt"/>
              </a:rPr>
              <a:t>创新）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8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 advAuto="100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5"/>
          <p:cNvSpPr txBox="1">
            <a:spLocks noChangeArrowheads="1"/>
          </p:cNvSpPr>
          <p:nvPr/>
        </p:nvSpPr>
        <p:spPr bwMode="auto">
          <a:xfrm>
            <a:off x="781050" y="1722438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endParaRPr kumimoji="0" lang="zh-CN" altLang="zh-CN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18" name="Text Box 6"/>
          <p:cNvSpPr txBox="1">
            <a:spLocks noChangeArrowheads="1"/>
          </p:cNvSpPr>
          <p:nvPr/>
        </p:nvSpPr>
        <p:spPr bwMode="auto">
          <a:xfrm>
            <a:off x="2374900" y="1601788"/>
            <a:ext cx="67691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编程基础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19" name="Rectangle 9"/>
          <p:cNvSpPr>
            <a:spLocks noChangeArrowheads="1"/>
          </p:cNvSpPr>
          <p:nvPr/>
        </p:nvSpPr>
        <p:spPr bwMode="auto">
          <a:xfrm>
            <a:off x="755650" y="115888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为什么要学习数据结构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2374900" y="2659063"/>
            <a:ext cx="6769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计算机及相关专业考研考博课程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2374900" y="3597275"/>
            <a:ext cx="67691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程序员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考试课程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2374900" y="4600575"/>
            <a:ext cx="6769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软件开发相关岗位招聘考核内容</a:t>
            </a:r>
          </a:p>
        </p:txBody>
      </p:sp>
      <p:grpSp>
        <p:nvGrpSpPr>
          <p:cNvPr id="11272" name="组合 16"/>
          <p:cNvGrpSpPr/>
          <p:nvPr/>
        </p:nvGrpSpPr>
        <p:grpSpPr>
          <a:xfrm>
            <a:off x="1511300" y="1614488"/>
            <a:ext cx="657225" cy="663575"/>
            <a:chOff x="4929188" y="1303338"/>
            <a:chExt cx="501650" cy="506412"/>
          </a:xfrm>
        </p:grpSpPr>
        <p:sp>
          <p:nvSpPr>
            <p:cNvPr id="30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4995833" y="1359068"/>
              <a:ext cx="371996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8"/>
            <p:cNvSpPr/>
            <p:nvPr/>
          </p:nvSpPr>
          <p:spPr bwMode="auto">
            <a:xfrm>
              <a:off x="5056418" y="1446296"/>
              <a:ext cx="255671" cy="265321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273" name="组合 20"/>
          <p:cNvGrpSpPr/>
          <p:nvPr/>
        </p:nvGrpSpPr>
        <p:grpSpPr>
          <a:xfrm>
            <a:off x="1504950" y="2600325"/>
            <a:ext cx="663575" cy="661988"/>
            <a:chOff x="1339850" y="2163763"/>
            <a:chExt cx="506413" cy="506412"/>
          </a:xfrm>
        </p:grpSpPr>
        <p:sp>
          <p:nvSpPr>
            <p:cNvPr id="34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1447675" y="2276704"/>
              <a:ext cx="289552" cy="278101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Oval 16"/>
            <p:cNvSpPr>
              <a:spLocks noChangeArrowheads="1"/>
            </p:cNvSpPr>
            <p:nvPr/>
          </p:nvSpPr>
          <p:spPr bwMode="auto">
            <a:xfrm>
              <a:off x="1549442" y="2418790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274" name="组合 25"/>
          <p:cNvGrpSpPr/>
          <p:nvPr/>
        </p:nvGrpSpPr>
        <p:grpSpPr>
          <a:xfrm>
            <a:off x="1511300" y="3584575"/>
            <a:ext cx="657225" cy="663575"/>
            <a:chOff x="5093055" y="2766720"/>
            <a:chExt cx="501650" cy="506413"/>
          </a:xfrm>
        </p:grpSpPr>
        <p:sp>
          <p:nvSpPr>
            <p:cNvPr id="39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Oval 22"/>
            <p:cNvSpPr>
              <a:spLocks noChangeArrowheads="1"/>
            </p:cNvSpPr>
            <p:nvPr/>
          </p:nvSpPr>
          <p:spPr bwMode="auto">
            <a:xfrm>
              <a:off x="5200898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275" name="组合 30"/>
          <p:cNvGrpSpPr/>
          <p:nvPr/>
        </p:nvGrpSpPr>
        <p:grpSpPr>
          <a:xfrm>
            <a:off x="1504950" y="4570413"/>
            <a:ext cx="663575" cy="661987"/>
            <a:chOff x="6137274" y="1900165"/>
            <a:chExt cx="506413" cy="506412"/>
          </a:xfrm>
        </p:grpSpPr>
        <p:sp>
          <p:nvSpPr>
            <p:cNvPr id="44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30"/>
            <p:cNvSpPr>
              <a:spLocks noEditPoints="1"/>
            </p:cNvSpPr>
            <p:nvPr/>
          </p:nvSpPr>
          <p:spPr bwMode="auto">
            <a:xfrm>
              <a:off x="6208754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-11112" y="1222375"/>
            <a:ext cx="9155113" cy="46243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20713"/>
            <a:ext cx="86756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endParaRPr kumimoji="0" lang="en-US" altLang="zh-CN" sz="3800" b="1" i="0" u="sng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" name="Object 6"/>
          <p:cNvGraphicFramePr/>
          <p:nvPr>
            <p:extLst>
              <p:ext uri="{D42A27DB-BD31-4B8C-83A1-F6EECF244321}">
                <p14:modId xmlns:p14="http://schemas.microsoft.com/office/powerpoint/2010/main" val="1881669792"/>
              </p:ext>
            </p:extLst>
          </p:nvPr>
        </p:nvGraphicFramePr>
        <p:xfrm>
          <a:off x="1115617" y="922338"/>
          <a:ext cx="612068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r:id="rId3" imgW="2421255" imgH="2501265" progId="PI3.Image">
                  <p:embed/>
                </p:oleObj>
              </mc:Choice>
              <mc:Fallback>
                <p:oleObj r:id="rId3" imgW="2421255" imgH="2501265" progId="PI3.Imag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617" y="922338"/>
                        <a:ext cx="6120680" cy="551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-11112" y="6019800"/>
            <a:ext cx="9155113" cy="460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介于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数学、计算机硬件和计算机软件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三者之间的一门核心课程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36538" y="217488"/>
            <a:ext cx="56276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538480" algn="l" rtl="0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数据结构所处的地位：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70CEFB-C6B3-C89F-D436-0393AF9F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6" y="420659"/>
            <a:ext cx="8964488" cy="63477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数据结构在计算机学科中的地位 </a:t>
            </a:r>
          </a:p>
        </p:txBody>
      </p:sp>
      <p:graphicFrame>
        <p:nvGraphicFramePr>
          <p:cNvPr id="29700" name="Object 6"/>
          <p:cNvGraphicFramePr/>
          <p:nvPr/>
        </p:nvGraphicFramePr>
        <p:xfrm>
          <a:off x="488950" y="1125538"/>
          <a:ext cx="7591425" cy="482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4" imgW="7239000" imgH="3454400" progId="Visio.Drawing.11">
                  <p:embed/>
                </p:oleObj>
              </mc:Choice>
              <mc:Fallback>
                <p:oleObj r:id="rId4" imgW="7239000" imgH="34544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950" y="1125538"/>
                        <a:ext cx="7591425" cy="4822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0" y="6380163"/>
            <a:ext cx="9144000" cy="431800"/>
            <a:chOff x="0" y="6379908"/>
            <a:chExt cx="9144000" cy="432048"/>
          </a:xfrm>
        </p:grpSpPr>
        <p:grpSp>
          <p:nvGrpSpPr>
            <p:cNvPr id="30725" name="组合 5"/>
            <p:cNvGrpSpPr/>
            <p:nvPr/>
          </p:nvGrpSpPr>
          <p:grpSpPr>
            <a:xfrm>
              <a:off x="0" y="6379908"/>
              <a:ext cx="9144000" cy="432048"/>
              <a:chOff x="0" y="6165304"/>
              <a:chExt cx="9144000" cy="432048"/>
            </a:xfrm>
          </p:grpSpPr>
          <p:cxnSp>
            <p:nvCxnSpPr>
              <p:cNvPr id="30727" name="直接连接符 6"/>
              <p:cNvCxnSpPr/>
              <p:nvPr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 w="142875" cap="flat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8" name="直接连接符 7"/>
              <p:cNvCxnSpPr/>
              <p:nvPr/>
            </p:nvCxnSpPr>
            <p:spPr bwMode="auto">
              <a:xfrm>
                <a:off x="2339975" y="6381328"/>
                <a:ext cx="6804025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29" name="直接连接符 8"/>
              <p:cNvCxnSpPr/>
              <p:nvPr/>
            </p:nvCxnSpPr>
            <p:spPr>
              <a:xfrm>
                <a:off x="4283968" y="6165304"/>
                <a:ext cx="4860032" cy="0"/>
              </a:xfrm>
              <a:prstGeom prst="line">
                <a:avLst/>
              </a:prstGeom>
              <a:ln w="57150" cap="flat" cmpd="sng">
                <a:solidFill>
                  <a:srgbClr val="E2D9EB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10" name="Shape 26"/>
            <p:cNvSpPr/>
            <p:nvPr/>
          </p:nvSpPr>
          <p:spPr>
            <a:xfrm flipH="1">
              <a:off x="0" y="6449798"/>
              <a:ext cx="2128838" cy="2922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015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7"/>
          <p:cNvSpPr txBox="1">
            <a:spLocks noChangeArrowheads="1"/>
          </p:cNvSpPr>
          <p:nvPr/>
        </p:nvSpPr>
        <p:spPr bwMode="auto">
          <a:xfrm>
            <a:off x="1050925" y="15271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89" name="Rectangle 1029"/>
          <p:cNvSpPr>
            <a:spLocks noChangeArrowheads="1"/>
          </p:cNvSpPr>
          <p:nvPr/>
        </p:nvSpPr>
        <p:spPr bwMode="auto">
          <a:xfrm>
            <a:off x="1495425" y="1557338"/>
            <a:ext cx="71913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能够分析研究计算机加工的对象的特性，获得其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，根据需求，选择合适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存贮结构及其相应的算法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30725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课程目的</a:t>
            </a:r>
          </a:p>
        </p:txBody>
      </p:sp>
      <p:grpSp>
        <p:nvGrpSpPr>
          <p:cNvPr id="11" name="组合 16"/>
          <p:cNvGrpSpPr/>
          <p:nvPr/>
        </p:nvGrpSpPr>
        <p:grpSpPr>
          <a:xfrm>
            <a:off x="690563" y="1681163"/>
            <a:ext cx="657225" cy="663575"/>
            <a:chOff x="4929188" y="1303338"/>
            <a:chExt cx="501650" cy="506412"/>
          </a:xfrm>
        </p:grpSpPr>
        <p:sp>
          <p:nvSpPr>
            <p:cNvPr id="12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4995832" y="1359068"/>
              <a:ext cx="371997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5056418" y="1446296"/>
              <a:ext cx="255672" cy="265321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" name="组合 20"/>
          <p:cNvGrpSpPr/>
          <p:nvPr/>
        </p:nvGrpSpPr>
        <p:grpSpPr>
          <a:xfrm>
            <a:off x="684213" y="2708275"/>
            <a:ext cx="663575" cy="661988"/>
            <a:chOff x="1339850" y="2163763"/>
            <a:chExt cx="506413" cy="506412"/>
          </a:xfrm>
        </p:grpSpPr>
        <p:sp>
          <p:nvSpPr>
            <p:cNvPr id="16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1447674" y="2276704"/>
              <a:ext cx="289552" cy="278101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1549442" y="2418790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" name="组合 25"/>
          <p:cNvGrpSpPr/>
          <p:nvPr/>
        </p:nvGrpSpPr>
        <p:grpSpPr>
          <a:xfrm>
            <a:off x="690563" y="3770313"/>
            <a:ext cx="657225" cy="663575"/>
            <a:chOff x="5093055" y="2766720"/>
            <a:chExt cx="501650" cy="506413"/>
          </a:xfrm>
        </p:grpSpPr>
        <p:sp>
          <p:nvSpPr>
            <p:cNvPr id="21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5200897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" name="组合 30"/>
          <p:cNvGrpSpPr/>
          <p:nvPr/>
        </p:nvGrpSpPr>
        <p:grpSpPr>
          <a:xfrm>
            <a:off x="684213" y="4854575"/>
            <a:ext cx="663575" cy="661988"/>
            <a:chOff x="6137274" y="1900165"/>
            <a:chExt cx="506413" cy="506412"/>
          </a:xfrm>
        </p:grpSpPr>
        <p:sp>
          <p:nvSpPr>
            <p:cNvPr id="26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6208753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1029"/>
          <p:cNvSpPr>
            <a:spLocks noChangeArrowheads="1"/>
          </p:cNvSpPr>
          <p:nvPr/>
        </p:nvSpPr>
        <p:spPr bwMode="auto">
          <a:xfrm>
            <a:off x="1436688" y="2784475"/>
            <a:ext cx="3414713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学习一些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常用的算法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33" name="Rectangle 1029"/>
          <p:cNvSpPr>
            <a:spLocks noChangeArrowheads="1"/>
          </p:cNvSpPr>
          <p:nvPr/>
        </p:nvSpPr>
        <p:spPr bwMode="auto">
          <a:xfrm>
            <a:off x="1489075" y="3648075"/>
            <a:ext cx="71262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复杂程序设计的训练过程，要求编写的程序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结构清楚和正确易读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</p:txBody>
      </p:sp>
      <p:sp>
        <p:nvSpPr>
          <p:cNvPr id="34" name="Rectangle 1029"/>
          <p:cNvSpPr>
            <a:spLocks noChangeArrowheads="1"/>
          </p:cNvSpPr>
          <p:nvPr/>
        </p:nvSpPr>
        <p:spPr bwMode="auto">
          <a:xfrm>
            <a:off x="1560513" y="4899025"/>
            <a:ext cx="712628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初步掌握算法的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时间分析和空间分析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技术</a:t>
            </a:r>
            <a:r>
              <a:rPr lang="zh-CN" altLang="en-US" sz="2200" dirty="0">
                <a:solidFill>
                  <a:srgbClr val="003300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327275" y="342900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382713" y="342900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2241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1.1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1.2</a:t>
            </a:r>
            <a:endParaRPr kumimoji="0" lang="zh-CN" altLang="en-US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1.4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2243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数据结构的研究内容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抽象数据类型的表示与实现    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算法与算法分析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5216525"/>
            <a:ext cx="9144000" cy="1641475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5268" name="Rectangle 1028"/>
          <p:cNvSpPr>
            <a:spLocks noChangeArrowheads="1"/>
          </p:cNvSpPr>
          <p:nvPr/>
        </p:nvSpPr>
        <p:spPr bwMode="auto">
          <a:xfrm>
            <a:off x="1092200" y="5514975"/>
            <a:ext cx="7315200" cy="4238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三者之间的关系：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数据项</a:t>
            </a:r>
          </a:p>
        </p:txBody>
      </p:sp>
      <p:sp>
        <p:nvSpPr>
          <p:cNvPr id="395269" name="Text Box 1029"/>
          <p:cNvSpPr txBox="1">
            <a:spLocks noChangeArrowheads="1"/>
          </p:cNvSpPr>
          <p:nvPr/>
        </p:nvSpPr>
        <p:spPr bwMode="auto">
          <a:xfrm>
            <a:off x="1092200" y="6051550"/>
            <a:ext cx="7056438" cy="4254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例：学生表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个人记录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学号、姓名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</a:p>
        </p:txBody>
      </p:sp>
      <p:sp>
        <p:nvSpPr>
          <p:cNvPr id="30724" name="Rectangle 1031"/>
          <p:cNvSpPr>
            <a:spLocks noChangeArrowheads="1"/>
          </p:cNvSpPr>
          <p:nvPr/>
        </p:nvSpPr>
        <p:spPr bwMode="auto">
          <a:xfrm>
            <a:off x="838200" y="1539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</p:txBody>
      </p:sp>
      <p:sp>
        <p:nvSpPr>
          <p:cNvPr id="25" name="文本框 17"/>
          <p:cNvSpPr txBox="1"/>
          <p:nvPr/>
        </p:nvSpPr>
        <p:spPr>
          <a:xfrm>
            <a:off x="406400" y="1770063"/>
            <a:ext cx="4546600" cy="1595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25000"/>
              </a:lnSpc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所有能输入到计算机中去的描述客观事物的符号。</a:t>
            </a:r>
            <a:endParaRPr kumimoji="0" lang="en-US" altLang="zh-CN" sz="20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>
              <a:lnSpc>
                <a:spcPct val="125000"/>
              </a:lnSpc>
              <a:buClr>
                <a:srgbClr val="6C4C8F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数值性数据</a:t>
            </a:r>
          </a:p>
          <a:p>
            <a:pPr marL="285750" marR="0" indent="-285750" defTabSz="914400">
              <a:lnSpc>
                <a:spcPct val="125000"/>
              </a:lnSpc>
              <a:buClr>
                <a:srgbClr val="6C4C8F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0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非数值性数据（多媒体信息处理）</a:t>
            </a:r>
          </a:p>
        </p:txBody>
      </p:sp>
      <p:sp>
        <p:nvSpPr>
          <p:cNvPr id="26" name="文本框 18"/>
          <p:cNvSpPr txBox="1"/>
          <p:nvPr/>
        </p:nvSpPr>
        <p:spPr>
          <a:xfrm>
            <a:off x="419100" y="4181475"/>
            <a:ext cx="52816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zh-CN" altLang="en-US" sz="2000" dirty="0">
                <a:latin typeface="微软雅黑" panose="020B0503020204020204" pitchFamily="34" charset="-122"/>
              </a:rPr>
              <a:t>有独立含义的数据最小单位，也称域</a:t>
            </a:r>
            <a:r>
              <a:rPr lang="en-US" altLang="zh-CN" sz="2000" dirty="0">
                <a:latin typeface="微软雅黑" panose="020B0503020204020204" pitchFamily="34" charset="-122"/>
              </a:rPr>
              <a:t>(field)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6402388" y="3013075"/>
            <a:ext cx="2470150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zh-CN" altLang="en-US" sz="2000" dirty="0">
                <a:latin typeface="微软雅黑" panose="020B0503020204020204" pitchFamily="34" charset="-122"/>
              </a:rPr>
              <a:t>数据的基本单位，也称结点（</a:t>
            </a:r>
            <a:r>
              <a:rPr lang="en-US" altLang="zh-CN" sz="2000" dirty="0">
                <a:latin typeface="微软雅黑" panose="020B0503020204020204" pitchFamily="34" charset="-122"/>
              </a:rPr>
              <a:t>node</a:t>
            </a:r>
            <a:r>
              <a:rPr lang="zh-CN" altLang="en-US" sz="2000" dirty="0">
                <a:latin typeface="微软雅黑" panose="020B0503020204020204" pitchFamily="34" charset="-122"/>
              </a:rPr>
              <a:t>）或记录（</a:t>
            </a:r>
            <a:r>
              <a:rPr lang="en-US" altLang="zh-CN" sz="2000" dirty="0">
                <a:latin typeface="微软雅黑" panose="020B0503020204020204" pitchFamily="34" charset="-122"/>
              </a:rPr>
              <a:t>record</a:t>
            </a:r>
            <a:r>
              <a:rPr lang="zh-CN" altLang="en-US" sz="2000" dirty="0">
                <a:latin typeface="微软雅黑" panose="020B0503020204020204" pitchFamily="34" charset="-122"/>
              </a:rPr>
              <a:t>）</a:t>
            </a:r>
          </a:p>
        </p:txBody>
      </p:sp>
      <p:sp>
        <p:nvSpPr>
          <p:cNvPr id="28" name="文本框 34"/>
          <p:cNvSpPr txBox="1"/>
          <p:nvPr/>
        </p:nvSpPr>
        <p:spPr>
          <a:xfrm>
            <a:off x="387350" y="1327150"/>
            <a:ext cx="25971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</a:rPr>
              <a:t>数据（</a:t>
            </a:r>
            <a:r>
              <a:rPr lang="en-US" altLang="zh-CN" dirty="0">
                <a:solidFill>
                  <a:srgbClr val="595959"/>
                </a:solidFill>
                <a:latin typeface="微软雅黑" panose="020B0503020204020204" pitchFamily="34" charset="-122"/>
              </a:rPr>
              <a:t>data)</a:t>
            </a:r>
            <a:endParaRPr lang="zh-CN" altLang="en-US" dirty="0">
              <a:solidFill>
                <a:srgbClr val="59595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文本框 35"/>
          <p:cNvSpPr txBox="1"/>
          <p:nvPr/>
        </p:nvSpPr>
        <p:spPr>
          <a:xfrm>
            <a:off x="396875" y="3729038"/>
            <a:ext cx="368935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、数据项（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data item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）</a:t>
            </a:r>
          </a:p>
        </p:txBody>
      </p:sp>
      <p:sp>
        <p:nvSpPr>
          <p:cNvPr id="30" name="文本框 36"/>
          <p:cNvSpPr txBox="1"/>
          <p:nvPr/>
        </p:nvSpPr>
        <p:spPr>
          <a:xfrm>
            <a:off x="6232525" y="2181225"/>
            <a:ext cx="308292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、数据元素</a:t>
            </a:r>
            <a:b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</a:b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</a:rPr>
              <a:t>data element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）</a:t>
            </a:r>
          </a:p>
        </p:txBody>
      </p:sp>
      <p:grpSp>
        <p:nvGrpSpPr>
          <p:cNvPr id="32780" name="组合 3"/>
          <p:cNvGrpSpPr/>
          <p:nvPr/>
        </p:nvGrpSpPr>
        <p:grpSpPr>
          <a:xfrm>
            <a:off x="4760913" y="2911475"/>
            <a:ext cx="1182687" cy="1212850"/>
            <a:chOff x="2453474" y="753981"/>
            <a:chExt cx="4340338" cy="4452581"/>
          </a:xfrm>
        </p:grpSpPr>
        <p:sp>
          <p:nvSpPr>
            <p:cNvPr id="15" name="任意多边形 73"/>
            <p:cNvSpPr/>
            <p:nvPr/>
          </p:nvSpPr>
          <p:spPr>
            <a:xfrm>
              <a:off x="2482602" y="2723840"/>
              <a:ext cx="3478100" cy="2482722"/>
            </a:xfrm>
            <a:custGeom>
              <a:avLst/>
              <a:gdLst>
                <a:gd name="connsiteX0" fmla="*/ 2235020 w 3495090"/>
                <a:gd name="connsiteY0" fmla="*/ 0 h 2480677"/>
                <a:gd name="connsiteX1" fmla="*/ 2725817 w 3495090"/>
                <a:gd name="connsiteY1" fmla="*/ 0 h 2480677"/>
                <a:gd name="connsiteX2" fmla="*/ 2977970 w 3495090"/>
                <a:gd name="connsiteY2" fmla="*/ 1351284 h 2480677"/>
                <a:gd name="connsiteX3" fmla="*/ 3495090 w 3495090"/>
                <a:gd name="connsiteY3" fmla="*/ 2132465 h 2480677"/>
                <a:gd name="connsiteX4" fmla="*/ 3380398 w 3495090"/>
                <a:gd name="connsiteY4" fmla="*/ 2202142 h 2480677"/>
                <a:gd name="connsiteX5" fmla="*/ 2280377 w 3495090"/>
                <a:gd name="connsiteY5" fmla="*/ 2480677 h 2480677"/>
                <a:gd name="connsiteX6" fmla="*/ 19492 w 3495090"/>
                <a:gd name="connsiteY6" fmla="*/ 638002 h 2480677"/>
                <a:gd name="connsiteX7" fmla="*/ 0 w 3495090"/>
                <a:gd name="connsiteY7" fmla="*/ 510287 h 2480677"/>
                <a:gd name="connsiteX8" fmla="*/ 2235020 w 3495090"/>
                <a:gd name="connsiteY8" fmla="*/ 189234 h 2480677"/>
                <a:gd name="connsiteX9" fmla="*/ 2235020 w 3495090"/>
                <a:gd name="connsiteY9" fmla="*/ 0 h 2480677"/>
                <a:gd name="connsiteX0-1" fmla="*/ 2235020 w 3476040"/>
                <a:gd name="connsiteY0-2" fmla="*/ 0 h 2480677"/>
                <a:gd name="connsiteX1-3" fmla="*/ 2725817 w 3476040"/>
                <a:gd name="connsiteY1-4" fmla="*/ 0 h 2480677"/>
                <a:gd name="connsiteX2-5" fmla="*/ 2977970 w 3476040"/>
                <a:gd name="connsiteY2-6" fmla="*/ 1351284 h 2480677"/>
                <a:gd name="connsiteX3-7" fmla="*/ 3476040 w 3476040"/>
                <a:gd name="connsiteY3-8" fmla="*/ 2088015 h 2480677"/>
                <a:gd name="connsiteX4-9" fmla="*/ 3380398 w 3476040"/>
                <a:gd name="connsiteY4-10" fmla="*/ 2202142 h 2480677"/>
                <a:gd name="connsiteX5-11" fmla="*/ 2280377 w 3476040"/>
                <a:gd name="connsiteY5-12" fmla="*/ 2480677 h 2480677"/>
                <a:gd name="connsiteX6-13" fmla="*/ 19492 w 3476040"/>
                <a:gd name="connsiteY6-14" fmla="*/ 638002 h 2480677"/>
                <a:gd name="connsiteX7-15" fmla="*/ 0 w 3476040"/>
                <a:gd name="connsiteY7-16" fmla="*/ 510287 h 2480677"/>
                <a:gd name="connsiteX8-17" fmla="*/ 2235020 w 3476040"/>
                <a:gd name="connsiteY8-18" fmla="*/ 189234 h 2480677"/>
                <a:gd name="connsiteX9-19" fmla="*/ 2235020 w 3476040"/>
                <a:gd name="connsiteY9-20" fmla="*/ 0 h 24806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3476040" h="2480677">
                  <a:moveTo>
                    <a:pt x="2235020" y="0"/>
                  </a:moveTo>
                  <a:lnTo>
                    <a:pt x="2725817" y="0"/>
                  </a:lnTo>
                  <a:lnTo>
                    <a:pt x="2977970" y="1351284"/>
                  </a:lnTo>
                  <a:lnTo>
                    <a:pt x="3476040" y="2088015"/>
                  </a:lnTo>
                  <a:cubicBezTo>
                    <a:pt x="3437809" y="2111241"/>
                    <a:pt x="3418629" y="2178916"/>
                    <a:pt x="3380398" y="2202142"/>
                  </a:cubicBezTo>
                  <a:cubicBezTo>
                    <a:pt x="3053402" y="2379776"/>
                    <a:pt x="2678673" y="2480677"/>
                    <a:pt x="2280377" y="2480677"/>
                  </a:cubicBezTo>
                  <a:cubicBezTo>
                    <a:pt x="1165149" y="2480677"/>
                    <a:pt x="234683" y="1689615"/>
                    <a:pt x="19492" y="638002"/>
                  </a:cubicBezTo>
                  <a:lnTo>
                    <a:pt x="0" y="510287"/>
                  </a:lnTo>
                  <a:lnTo>
                    <a:pt x="2235020" y="189234"/>
                  </a:lnTo>
                  <a:lnTo>
                    <a:pt x="223502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6" name="任意多边形 74"/>
            <p:cNvSpPr/>
            <p:nvPr/>
          </p:nvSpPr>
          <p:spPr>
            <a:xfrm>
              <a:off x="4428472" y="753981"/>
              <a:ext cx="2365340" cy="4254429"/>
            </a:xfrm>
            <a:custGeom>
              <a:avLst/>
              <a:gdLst>
                <a:gd name="connsiteX0" fmla="*/ 45357 w 2353128"/>
                <a:gd name="connsiteY0" fmla="*/ 0 h 4267330"/>
                <a:gd name="connsiteX1" fmla="*/ 92873 w 2353128"/>
                <a:gd name="connsiteY1" fmla="*/ 2399 h 4267330"/>
                <a:gd name="connsiteX2" fmla="*/ 281313 w 2353128"/>
                <a:gd name="connsiteY2" fmla="*/ 11915 h 4267330"/>
                <a:gd name="connsiteX3" fmla="*/ 2353128 w 2353128"/>
                <a:gd name="connsiteY3" fmla="*/ 2307771 h 4267330"/>
                <a:gd name="connsiteX4" fmla="*/ 1335654 w 2353128"/>
                <a:gd name="connsiteY4" fmla="*/ 4221411 h 4267330"/>
                <a:gd name="connsiteX5" fmla="*/ 1260070 w 2353128"/>
                <a:gd name="connsiteY5" fmla="*/ 4267330 h 4267330"/>
                <a:gd name="connsiteX6" fmla="*/ 742950 w 2353128"/>
                <a:gd name="connsiteY6" fmla="*/ 3486149 h 4267330"/>
                <a:gd name="connsiteX7" fmla="*/ 490797 w 2353128"/>
                <a:gd name="connsiteY7" fmla="*/ 2134865 h 4267330"/>
                <a:gd name="connsiteX8" fmla="*/ 0 w 2353128"/>
                <a:gd name="connsiteY8" fmla="*/ 2134865 h 4267330"/>
                <a:gd name="connsiteX9" fmla="*/ 0 w 2353128"/>
                <a:gd name="connsiteY9" fmla="*/ 2290 h 4267330"/>
                <a:gd name="connsiteX0-1" fmla="*/ 58057 w 2365828"/>
                <a:gd name="connsiteY0-2" fmla="*/ 0 h 4267330"/>
                <a:gd name="connsiteX1-3" fmla="*/ 105573 w 2365828"/>
                <a:gd name="connsiteY1-4" fmla="*/ 2399 h 4267330"/>
                <a:gd name="connsiteX2-5" fmla="*/ 294013 w 2365828"/>
                <a:gd name="connsiteY2-6" fmla="*/ 11915 h 4267330"/>
                <a:gd name="connsiteX3-7" fmla="*/ 2365828 w 2365828"/>
                <a:gd name="connsiteY3-8" fmla="*/ 2307771 h 4267330"/>
                <a:gd name="connsiteX4-9" fmla="*/ 1348354 w 2365828"/>
                <a:gd name="connsiteY4-10" fmla="*/ 4221411 h 4267330"/>
                <a:gd name="connsiteX5-11" fmla="*/ 1272770 w 2365828"/>
                <a:gd name="connsiteY5-12" fmla="*/ 4267330 h 4267330"/>
                <a:gd name="connsiteX6-13" fmla="*/ 755650 w 2365828"/>
                <a:gd name="connsiteY6-14" fmla="*/ 3486149 h 4267330"/>
                <a:gd name="connsiteX7-15" fmla="*/ 503497 w 2365828"/>
                <a:gd name="connsiteY7-16" fmla="*/ 2134865 h 4267330"/>
                <a:gd name="connsiteX8-17" fmla="*/ 12700 w 2365828"/>
                <a:gd name="connsiteY8-18" fmla="*/ 2134865 h 4267330"/>
                <a:gd name="connsiteX9-19" fmla="*/ 0 w 2365828"/>
                <a:gd name="connsiteY9-20" fmla="*/ 103890 h 4267330"/>
                <a:gd name="connsiteX10" fmla="*/ 58057 w 2365828"/>
                <a:gd name="connsiteY10" fmla="*/ 0 h 4267330"/>
                <a:gd name="connsiteX0-21" fmla="*/ 58057 w 2365828"/>
                <a:gd name="connsiteY0-22" fmla="*/ 99201 h 4264931"/>
                <a:gd name="connsiteX1-23" fmla="*/ 105573 w 2365828"/>
                <a:gd name="connsiteY1-24" fmla="*/ 0 h 4264931"/>
                <a:gd name="connsiteX2-25" fmla="*/ 294013 w 2365828"/>
                <a:gd name="connsiteY2-26" fmla="*/ 9516 h 4264931"/>
                <a:gd name="connsiteX3-27" fmla="*/ 2365828 w 2365828"/>
                <a:gd name="connsiteY3-28" fmla="*/ 2305372 h 4264931"/>
                <a:gd name="connsiteX4-29" fmla="*/ 1348354 w 2365828"/>
                <a:gd name="connsiteY4-30" fmla="*/ 4219012 h 4264931"/>
                <a:gd name="connsiteX5-31" fmla="*/ 1272770 w 2365828"/>
                <a:gd name="connsiteY5-32" fmla="*/ 4264931 h 4264931"/>
                <a:gd name="connsiteX6-33" fmla="*/ 755650 w 2365828"/>
                <a:gd name="connsiteY6-34" fmla="*/ 3483750 h 4264931"/>
                <a:gd name="connsiteX7-35" fmla="*/ 503497 w 2365828"/>
                <a:gd name="connsiteY7-36" fmla="*/ 2132466 h 4264931"/>
                <a:gd name="connsiteX8-37" fmla="*/ 12700 w 2365828"/>
                <a:gd name="connsiteY8-38" fmla="*/ 2132466 h 4264931"/>
                <a:gd name="connsiteX9-39" fmla="*/ 0 w 2365828"/>
                <a:gd name="connsiteY9-40" fmla="*/ 101491 h 4264931"/>
                <a:gd name="connsiteX10-41" fmla="*/ 58057 w 2365828"/>
                <a:gd name="connsiteY10-42" fmla="*/ 99201 h 4264931"/>
                <a:gd name="connsiteX0-43" fmla="*/ 58057 w 2365828"/>
                <a:gd name="connsiteY0-44" fmla="*/ 89685 h 4255415"/>
                <a:gd name="connsiteX1-45" fmla="*/ 105573 w 2365828"/>
                <a:gd name="connsiteY1-46" fmla="*/ 92084 h 4255415"/>
                <a:gd name="connsiteX2-47" fmla="*/ 294013 w 2365828"/>
                <a:gd name="connsiteY2-48" fmla="*/ 0 h 4255415"/>
                <a:gd name="connsiteX3-49" fmla="*/ 2365828 w 2365828"/>
                <a:gd name="connsiteY3-50" fmla="*/ 2295856 h 4255415"/>
                <a:gd name="connsiteX4-51" fmla="*/ 1348354 w 2365828"/>
                <a:gd name="connsiteY4-52" fmla="*/ 4209496 h 4255415"/>
                <a:gd name="connsiteX5-53" fmla="*/ 1272770 w 2365828"/>
                <a:gd name="connsiteY5-54" fmla="*/ 4255415 h 4255415"/>
                <a:gd name="connsiteX6-55" fmla="*/ 755650 w 2365828"/>
                <a:gd name="connsiteY6-56" fmla="*/ 3474234 h 4255415"/>
                <a:gd name="connsiteX7-57" fmla="*/ 503497 w 2365828"/>
                <a:gd name="connsiteY7-58" fmla="*/ 2122950 h 4255415"/>
                <a:gd name="connsiteX8-59" fmla="*/ 12700 w 2365828"/>
                <a:gd name="connsiteY8-60" fmla="*/ 2122950 h 4255415"/>
                <a:gd name="connsiteX9-61" fmla="*/ 0 w 2365828"/>
                <a:gd name="connsiteY9-62" fmla="*/ 91975 h 4255415"/>
                <a:gd name="connsiteX10-63" fmla="*/ 58057 w 2365828"/>
                <a:gd name="connsiteY10-64" fmla="*/ 89685 h 4255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41" y="connsiteY10-42"/>
                </a:cxn>
              </a:cxnLst>
              <a:rect l="l" t="t" r="r" b="b"/>
              <a:pathLst>
                <a:path w="2365828" h="4255415">
                  <a:moveTo>
                    <a:pt x="58057" y="89685"/>
                  </a:moveTo>
                  <a:lnTo>
                    <a:pt x="105573" y="92084"/>
                  </a:lnTo>
                  <a:lnTo>
                    <a:pt x="294013" y="0"/>
                  </a:lnTo>
                  <a:cubicBezTo>
                    <a:pt x="1457721" y="118181"/>
                    <a:pt x="2365828" y="1100968"/>
                    <a:pt x="2365828" y="2295856"/>
                  </a:cubicBezTo>
                  <a:cubicBezTo>
                    <a:pt x="2365828" y="3092448"/>
                    <a:pt x="1962225" y="3794773"/>
                    <a:pt x="1348354" y="4209496"/>
                  </a:cubicBezTo>
                  <a:lnTo>
                    <a:pt x="1272770" y="4255415"/>
                  </a:lnTo>
                  <a:lnTo>
                    <a:pt x="755650" y="3474234"/>
                  </a:lnTo>
                  <a:lnTo>
                    <a:pt x="503497" y="2122950"/>
                  </a:lnTo>
                  <a:lnTo>
                    <a:pt x="12700" y="2122950"/>
                  </a:lnTo>
                  <a:cubicBezTo>
                    <a:pt x="8467" y="1445958"/>
                    <a:pt x="4233" y="768967"/>
                    <a:pt x="0" y="91975"/>
                  </a:cubicBezTo>
                  <a:cubicBezTo>
                    <a:pt x="15119" y="91212"/>
                    <a:pt x="42938" y="90448"/>
                    <a:pt x="58057" y="896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7" name="任意多边形 75"/>
            <p:cNvSpPr/>
            <p:nvPr/>
          </p:nvSpPr>
          <p:spPr>
            <a:xfrm>
              <a:off x="2453474" y="771467"/>
              <a:ext cx="2260472" cy="2645905"/>
            </a:xfrm>
            <a:custGeom>
              <a:avLst/>
              <a:gdLst>
                <a:gd name="connsiteX0" fmla="*/ 2262414 w 2262414"/>
                <a:gd name="connsiteY0" fmla="*/ 0 h 2642862"/>
                <a:gd name="connsiteX1" fmla="*/ 2262414 w 2262414"/>
                <a:gd name="connsiteY1" fmla="*/ 2321809 h 2642862"/>
                <a:gd name="connsiteX2" fmla="*/ 27394 w 2262414"/>
                <a:gd name="connsiteY2" fmla="*/ 2642862 h 2642862"/>
                <a:gd name="connsiteX3" fmla="*/ 11915 w 2262414"/>
                <a:gd name="connsiteY3" fmla="*/ 2541437 h 2642862"/>
                <a:gd name="connsiteX4" fmla="*/ 0 w 2262414"/>
                <a:gd name="connsiteY4" fmla="*/ 2305481 h 2642862"/>
                <a:gd name="connsiteX5" fmla="*/ 2071815 w 2262414"/>
                <a:gd name="connsiteY5" fmla="*/ 9625 h 2642862"/>
                <a:gd name="connsiteX6" fmla="*/ 2262414 w 2262414"/>
                <a:gd name="connsiteY6" fmla="*/ 0 h 26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2414" h="2642862">
                  <a:moveTo>
                    <a:pt x="2262414" y="0"/>
                  </a:moveTo>
                  <a:lnTo>
                    <a:pt x="2262414" y="2321809"/>
                  </a:lnTo>
                  <a:lnTo>
                    <a:pt x="27394" y="2642862"/>
                  </a:lnTo>
                  <a:lnTo>
                    <a:pt x="11915" y="2541437"/>
                  </a:lnTo>
                  <a:cubicBezTo>
                    <a:pt x="4036" y="2463857"/>
                    <a:pt x="0" y="2385140"/>
                    <a:pt x="0" y="2305481"/>
                  </a:cubicBezTo>
                  <a:cubicBezTo>
                    <a:pt x="0" y="1110593"/>
                    <a:pt x="908107" y="127806"/>
                    <a:pt x="2071815" y="9625"/>
                  </a:cubicBezTo>
                  <a:lnTo>
                    <a:pt x="226241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292412" y="1587385"/>
              <a:ext cx="3198450" cy="319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3809" name="Freeform 342"/>
            <p:cNvSpPr/>
            <p:nvPr/>
          </p:nvSpPr>
          <p:spPr>
            <a:xfrm>
              <a:off x="3925296" y="2169468"/>
              <a:ext cx="1691952" cy="202198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3526" h="16157">
                  <a:moveTo>
                    <a:pt x="13526" y="9859"/>
                  </a:moveTo>
                  <a:lnTo>
                    <a:pt x="13525" y="9923"/>
                  </a:lnTo>
                  <a:lnTo>
                    <a:pt x="13521" y="9987"/>
                  </a:lnTo>
                  <a:lnTo>
                    <a:pt x="13515" y="10048"/>
                  </a:lnTo>
                  <a:lnTo>
                    <a:pt x="13507" y="10110"/>
                  </a:lnTo>
                  <a:lnTo>
                    <a:pt x="13495" y="10172"/>
                  </a:lnTo>
                  <a:lnTo>
                    <a:pt x="13482" y="10233"/>
                  </a:lnTo>
                  <a:lnTo>
                    <a:pt x="13467" y="10292"/>
                  </a:lnTo>
                  <a:lnTo>
                    <a:pt x="13449" y="10352"/>
                  </a:lnTo>
                  <a:lnTo>
                    <a:pt x="13429" y="10411"/>
                  </a:lnTo>
                  <a:lnTo>
                    <a:pt x="13405" y="10470"/>
                  </a:lnTo>
                  <a:lnTo>
                    <a:pt x="13380" y="10527"/>
                  </a:lnTo>
                  <a:lnTo>
                    <a:pt x="13353" y="10584"/>
                  </a:lnTo>
                  <a:lnTo>
                    <a:pt x="13323" y="10641"/>
                  </a:lnTo>
                  <a:lnTo>
                    <a:pt x="13291" y="10696"/>
                  </a:lnTo>
                  <a:lnTo>
                    <a:pt x="13255" y="10751"/>
                  </a:lnTo>
                  <a:lnTo>
                    <a:pt x="13219" y="10806"/>
                  </a:lnTo>
                  <a:lnTo>
                    <a:pt x="13179" y="10859"/>
                  </a:lnTo>
                  <a:lnTo>
                    <a:pt x="13137" y="10913"/>
                  </a:lnTo>
                  <a:lnTo>
                    <a:pt x="13093" y="10966"/>
                  </a:lnTo>
                  <a:lnTo>
                    <a:pt x="13047" y="11017"/>
                  </a:lnTo>
                  <a:lnTo>
                    <a:pt x="12997" y="11069"/>
                  </a:lnTo>
                  <a:lnTo>
                    <a:pt x="12945" y="11120"/>
                  </a:lnTo>
                  <a:lnTo>
                    <a:pt x="12891" y="11170"/>
                  </a:lnTo>
                  <a:lnTo>
                    <a:pt x="12836" y="11220"/>
                  </a:lnTo>
                  <a:lnTo>
                    <a:pt x="12777" y="11268"/>
                  </a:lnTo>
                  <a:lnTo>
                    <a:pt x="12716" y="11317"/>
                  </a:lnTo>
                  <a:lnTo>
                    <a:pt x="12652" y="11365"/>
                  </a:lnTo>
                  <a:lnTo>
                    <a:pt x="12587" y="11412"/>
                  </a:lnTo>
                  <a:lnTo>
                    <a:pt x="12519" y="11459"/>
                  </a:lnTo>
                  <a:lnTo>
                    <a:pt x="12449" y="11504"/>
                  </a:lnTo>
                  <a:lnTo>
                    <a:pt x="12376" y="11549"/>
                  </a:lnTo>
                  <a:lnTo>
                    <a:pt x="12301" y="11593"/>
                  </a:lnTo>
                  <a:lnTo>
                    <a:pt x="12234" y="11631"/>
                  </a:lnTo>
                  <a:lnTo>
                    <a:pt x="12166" y="11667"/>
                  </a:lnTo>
                  <a:lnTo>
                    <a:pt x="12099" y="11702"/>
                  </a:lnTo>
                  <a:lnTo>
                    <a:pt x="12032" y="11735"/>
                  </a:lnTo>
                  <a:lnTo>
                    <a:pt x="11964" y="11769"/>
                  </a:lnTo>
                  <a:lnTo>
                    <a:pt x="11898" y="11800"/>
                  </a:lnTo>
                  <a:lnTo>
                    <a:pt x="11830" y="11829"/>
                  </a:lnTo>
                  <a:lnTo>
                    <a:pt x="11763" y="11859"/>
                  </a:lnTo>
                  <a:lnTo>
                    <a:pt x="11695" y="11886"/>
                  </a:lnTo>
                  <a:lnTo>
                    <a:pt x="11627" y="11913"/>
                  </a:lnTo>
                  <a:lnTo>
                    <a:pt x="11559" y="11939"/>
                  </a:lnTo>
                  <a:lnTo>
                    <a:pt x="11492" y="11963"/>
                  </a:lnTo>
                  <a:lnTo>
                    <a:pt x="11423" y="11986"/>
                  </a:lnTo>
                  <a:lnTo>
                    <a:pt x="11355" y="12008"/>
                  </a:lnTo>
                  <a:lnTo>
                    <a:pt x="11288" y="12029"/>
                  </a:lnTo>
                  <a:lnTo>
                    <a:pt x="11220" y="12048"/>
                  </a:lnTo>
                  <a:lnTo>
                    <a:pt x="11151" y="12066"/>
                  </a:lnTo>
                  <a:lnTo>
                    <a:pt x="11083" y="12084"/>
                  </a:lnTo>
                  <a:lnTo>
                    <a:pt x="11014" y="12100"/>
                  </a:lnTo>
                  <a:lnTo>
                    <a:pt x="10946" y="12115"/>
                  </a:lnTo>
                  <a:lnTo>
                    <a:pt x="10877" y="12128"/>
                  </a:lnTo>
                  <a:lnTo>
                    <a:pt x="10808" y="12141"/>
                  </a:lnTo>
                  <a:lnTo>
                    <a:pt x="10739" y="12152"/>
                  </a:lnTo>
                  <a:lnTo>
                    <a:pt x="10671" y="12162"/>
                  </a:lnTo>
                  <a:lnTo>
                    <a:pt x="10602" y="12172"/>
                  </a:lnTo>
                  <a:lnTo>
                    <a:pt x="10533" y="12179"/>
                  </a:lnTo>
                  <a:lnTo>
                    <a:pt x="10464" y="12186"/>
                  </a:lnTo>
                  <a:lnTo>
                    <a:pt x="10394" y="12191"/>
                  </a:lnTo>
                  <a:lnTo>
                    <a:pt x="10325" y="12195"/>
                  </a:lnTo>
                  <a:lnTo>
                    <a:pt x="10255" y="12198"/>
                  </a:lnTo>
                  <a:lnTo>
                    <a:pt x="10185" y="12200"/>
                  </a:lnTo>
                  <a:lnTo>
                    <a:pt x="10115" y="12200"/>
                  </a:lnTo>
                  <a:lnTo>
                    <a:pt x="10061" y="12200"/>
                  </a:lnTo>
                  <a:lnTo>
                    <a:pt x="10006" y="12199"/>
                  </a:lnTo>
                  <a:lnTo>
                    <a:pt x="9951" y="12197"/>
                  </a:lnTo>
                  <a:lnTo>
                    <a:pt x="9897" y="12195"/>
                  </a:lnTo>
                  <a:lnTo>
                    <a:pt x="9844" y="12193"/>
                  </a:lnTo>
                  <a:lnTo>
                    <a:pt x="9790" y="12189"/>
                  </a:lnTo>
                  <a:lnTo>
                    <a:pt x="9737" y="12185"/>
                  </a:lnTo>
                  <a:lnTo>
                    <a:pt x="9685" y="12180"/>
                  </a:lnTo>
                  <a:lnTo>
                    <a:pt x="9633" y="12175"/>
                  </a:lnTo>
                  <a:lnTo>
                    <a:pt x="9581" y="12169"/>
                  </a:lnTo>
                  <a:lnTo>
                    <a:pt x="9531" y="12162"/>
                  </a:lnTo>
                  <a:lnTo>
                    <a:pt x="9480" y="12155"/>
                  </a:lnTo>
                  <a:lnTo>
                    <a:pt x="9429" y="12147"/>
                  </a:lnTo>
                  <a:lnTo>
                    <a:pt x="9380" y="12139"/>
                  </a:lnTo>
                  <a:lnTo>
                    <a:pt x="9330" y="12130"/>
                  </a:lnTo>
                  <a:lnTo>
                    <a:pt x="9280" y="12121"/>
                  </a:lnTo>
                  <a:lnTo>
                    <a:pt x="9232" y="12111"/>
                  </a:lnTo>
                  <a:lnTo>
                    <a:pt x="9184" y="12100"/>
                  </a:lnTo>
                  <a:lnTo>
                    <a:pt x="9135" y="12089"/>
                  </a:lnTo>
                  <a:lnTo>
                    <a:pt x="9089" y="12076"/>
                  </a:lnTo>
                  <a:lnTo>
                    <a:pt x="9041" y="12063"/>
                  </a:lnTo>
                  <a:lnTo>
                    <a:pt x="8995" y="12050"/>
                  </a:lnTo>
                  <a:lnTo>
                    <a:pt x="8949" y="12037"/>
                  </a:lnTo>
                  <a:lnTo>
                    <a:pt x="8903" y="12022"/>
                  </a:lnTo>
                  <a:lnTo>
                    <a:pt x="8858" y="12008"/>
                  </a:lnTo>
                  <a:lnTo>
                    <a:pt x="8813" y="11991"/>
                  </a:lnTo>
                  <a:lnTo>
                    <a:pt x="8769" y="11975"/>
                  </a:lnTo>
                  <a:lnTo>
                    <a:pt x="8724" y="11959"/>
                  </a:lnTo>
                  <a:lnTo>
                    <a:pt x="8681" y="11941"/>
                  </a:lnTo>
                  <a:lnTo>
                    <a:pt x="8638" y="11924"/>
                  </a:lnTo>
                  <a:lnTo>
                    <a:pt x="8594" y="11904"/>
                  </a:lnTo>
                  <a:lnTo>
                    <a:pt x="8553" y="11885"/>
                  </a:lnTo>
                  <a:lnTo>
                    <a:pt x="8498" y="11860"/>
                  </a:lnTo>
                  <a:lnTo>
                    <a:pt x="8446" y="11833"/>
                  </a:lnTo>
                  <a:lnTo>
                    <a:pt x="8396" y="11806"/>
                  </a:lnTo>
                  <a:lnTo>
                    <a:pt x="8347" y="11778"/>
                  </a:lnTo>
                  <a:lnTo>
                    <a:pt x="8300" y="11749"/>
                  </a:lnTo>
                  <a:lnTo>
                    <a:pt x="8255" y="11720"/>
                  </a:lnTo>
                  <a:lnTo>
                    <a:pt x="8210" y="11690"/>
                  </a:lnTo>
                  <a:lnTo>
                    <a:pt x="8169" y="11658"/>
                  </a:lnTo>
                  <a:lnTo>
                    <a:pt x="8128" y="11627"/>
                  </a:lnTo>
                  <a:lnTo>
                    <a:pt x="8090" y="11595"/>
                  </a:lnTo>
                  <a:lnTo>
                    <a:pt x="8053" y="11562"/>
                  </a:lnTo>
                  <a:lnTo>
                    <a:pt x="8018" y="11529"/>
                  </a:lnTo>
                  <a:lnTo>
                    <a:pt x="7984" y="11494"/>
                  </a:lnTo>
                  <a:lnTo>
                    <a:pt x="7952" y="11459"/>
                  </a:lnTo>
                  <a:lnTo>
                    <a:pt x="7923" y="11423"/>
                  </a:lnTo>
                  <a:lnTo>
                    <a:pt x="7894" y="11387"/>
                  </a:lnTo>
                  <a:lnTo>
                    <a:pt x="7867" y="11349"/>
                  </a:lnTo>
                  <a:lnTo>
                    <a:pt x="7843" y="11312"/>
                  </a:lnTo>
                  <a:lnTo>
                    <a:pt x="7819" y="11272"/>
                  </a:lnTo>
                  <a:lnTo>
                    <a:pt x="7797" y="11233"/>
                  </a:lnTo>
                  <a:lnTo>
                    <a:pt x="7778" y="11194"/>
                  </a:lnTo>
                  <a:lnTo>
                    <a:pt x="7760" y="11152"/>
                  </a:lnTo>
                  <a:lnTo>
                    <a:pt x="7743" y="11110"/>
                  </a:lnTo>
                  <a:lnTo>
                    <a:pt x="7728" y="11068"/>
                  </a:lnTo>
                  <a:lnTo>
                    <a:pt x="7716" y="11025"/>
                  </a:lnTo>
                  <a:lnTo>
                    <a:pt x="7704" y="10982"/>
                  </a:lnTo>
                  <a:lnTo>
                    <a:pt x="7695" y="10937"/>
                  </a:lnTo>
                  <a:lnTo>
                    <a:pt x="7687" y="10892"/>
                  </a:lnTo>
                  <a:lnTo>
                    <a:pt x="7680" y="10846"/>
                  </a:lnTo>
                  <a:lnTo>
                    <a:pt x="7676" y="10800"/>
                  </a:lnTo>
                  <a:lnTo>
                    <a:pt x="7674" y="10752"/>
                  </a:lnTo>
                  <a:lnTo>
                    <a:pt x="7673" y="10703"/>
                  </a:lnTo>
                  <a:lnTo>
                    <a:pt x="7674" y="10644"/>
                  </a:lnTo>
                  <a:lnTo>
                    <a:pt x="7678" y="10584"/>
                  </a:lnTo>
                  <a:lnTo>
                    <a:pt x="7685" y="10525"/>
                  </a:lnTo>
                  <a:lnTo>
                    <a:pt x="7694" y="10468"/>
                  </a:lnTo>
                  <a:lnTo>
                    <a:pt x="7706" y="10410"/>
                  </a:lnTo>
                  <a:lnTo>
                    <a:pt x="7720" y="10353"/>
                  </a:lnTo>
                  <a:lnTo>
                    <a:pt x="7736" y="10297"/>
                  </a:lnTo>
                  <a:lnTo>
                    <a:pt x="7755" y="10243"/>
                  </a:lnTo>
                  <a:lnTo>
                    <a:pt x="7778" y="10188"/>
                  </a:lnTo>
                  <a:lnTo>
                    <a:pt x="7802" y="10134"/>
                  </a:lnTo>
                  <a:lnTo>
                    <a:pt x="7829" y="10081"/>
                  </a:lnTo>
                  <a:lnTo>
                    <a:pt x="7859" y="10029"/>
                  </a:lnTo>
                  <a:lnTo>
                    <a:pt x="7891" y="9978"/>
                  </a:lnTo>
                  <a:lnTo>
                    <a:pt x="7926" y="9926"/>
                  </a:lnTo>
                  <a:lnTo>
                    <a:pt x="7963" y="9876"/>
                  </a:lnTo>
                  <a:lnTo>
                    <a:pt x="8004" y="9827"/>
                  </a:lnTo>
                  <a:lnTo>
                    <a:pt x="8046" y="9777"/>
                  </a:lnTo>
                  <a:lnTo>
                    <a:pt x="8091" y="9729"/>
                  </a:lnTo>
                  <a:lnTo>
                    <a:pt x="8138" y="9682"/>
                  </a:lnTo>
                  <a:lnTo>
                    <a:pt x="8189" y="9635"/>
                  </a:lnTo>
                  <a:lnTo>
                    <a:pt x="8242" y="9589"/>
                  </a:lnTo>
                  <a:lnTo>
                    <a:pt x="8297" y="9544"/>
                  </a:lnTo>
                  <a:lnTo>
                    <a:pt x="8354" y="9500"/>
                  </a:lnTo>
                  <a:lnTo>
                    <a:pt x="8415" y="9455"/>
                  </a:lnTo>
                  <a:lnTo>
                    <a:pt x="8478" y="9413"/>
                  </a:lnTo>
                  <a:lnTo>
                    <a:pt x="8544" y="9370"/>
                  </a:lnTo>
                  <a:lnTo>
                    <a:pt x="8612" y="9328"/>
                  </a:lnTo>
                  <a:lnTo>
                    <a:pt x="8683" y="9287"/>
                  </a:lnTo>
                  <a:lnTo>
                    <a:pt x="8756" y="9246"/>
                  </a:lnTo>
                  <a:lnTo>
                    <a:pt x="8832" y="9207"/>
                  </a:lnTo>
                  <a:lnTo>
                    <a:pt x="8910" y="9169"/>
                  </a:lnTo>
                  <a:lnTo>
                    <a:pt x="8991" y="9130"/>
                  </a:lnTo>
                  <a:lnTo>
                    <a:pt x="9056" y="9100"/>
                  </a:lnTo>
                  <a:lnTo>
                    <a:pt x="9123" y="9070"/>
                  </a:lnTo>
                  <a:lnTo>
                    <a:pt x="9189" y="9042"/>
                  </a:lnTo>
                  <a:lnTo>
                    <a:pt x="9256" y="9014"/>
                  </a:lnTo>
                  <a:lnTo>
                    <a:pt x="9322" y="8987"/>
                  </a:lnTo>
                  <a:lnTo>
                    <a:pt x="9389" y="8962"/>
                  </a:lnTo>
                  <a:lnTo>
                    <a:pt x="9456" y="8938"/>
                  </a:lnTo>
                  <a:lnTo>
                    <a:pt x="9522" y="8913"/>
                  </a:lnTo>
                  <a:lnTo>
                    <a:pt x="9588" y="8891"/>
                  </a:lnTo>
                  <a:lnTo>
                    <a:pt x="9655" y="8869"/>
                  </a:lnTo>
                  <a:lnTo>
                    <a:pt x="9722" y="8849"/>
                  </a:lnTo>
                  <a:lnTo>
                    <a:pt x="9789" y="8828"/>
                  </a:lnTo>
                  <a:lnTo>
                    <a:pt x="9856" y="8810"/>
                  </a:lnTo>
                  <a:lnTo>
                    <a:pt x="9923" y="8792"/>
                  </a:lnTo>
                  <a:lnTo>
                    <a:pt x="9990" y="8775"/>
                  </a:lnTo>
                  <a:lnTo>
                    <a:pt x="10056" y="8758"/>
                  </a:lnTo>
                  <a:lnTo>
                    <a:pt x="10124" y="8744"/>
                  </a:lnTo>
                  <a:lnTo>
                    <a:pt x="10191" y="8730"/>
                  </a:lnTo>
                  <a:lnTo>
                    <a:pt x="10258" y="8717"/>
                  </a:lnTo>
                  <a:lnTo>
                    <a:pt x="10326" y="8705"/>
                  </a:lnTo>
                  <a:lnTo>
                    <a:pt x="10394" y="8694"/>
                  </a:lnTo>
                  <a:lnTo>
                    <a:pt x="10461" y="8684"/>
                  </a:lnTo>
                  <a:lnTo>
                    <a:pt x="10529" y="8674"/>
                  </a:lnTo>
                  <a:lnTo>
                    <a:pt x="10597" y="8666"/>
                  </a:lnTo>
                  <a:lnTo>
                    <a:pt x="10664" y="8659"/>
                  </a:lnTo>
                  <a:lnTo>
                    <a:pt x="10732" y="8652"/>
                  </a:lnTo>
                  <a:lnTo>
                    <a:pt x="10800" y="8647"/>
                  </a:lnTo>
                  <a:lnTo>
                    <a:pt x="10868" y="8643"/>
                  </a:lnTo>
                  <a:lnTo>
                    <a:pt x="10936" y="8639"/>
                  </a:lnTo>
                  <a:lnTo>
                    <a:pt x="11004" y="8637"/>
                  </a:lnTo>
                  <a:lnTo>
                    <a:pt x="11073" y="8636"/>
                  </a:lnTo>
                  <a:lnTo>
                    <a:pt x="11141" y="8635"/>
                  </a:lnTo>
                  <a:lnTo>
                    <a:pt x="11237" y="8636"/>
                  </a:lnTo>
                  <a:lnTo>
                    <a:pt x="11332" y="8639"/>
                  </a:lnTo>
                  <a:lnTo>
                    <a:pt x="11426" y="8644"/>
                  </a:lnTo>
                  <a:lnTo>
                    <a:pt x="11519" y="8650"/>
                  </a:lnTo>
                  <a:lnTo>
                    <a:pt x="11564" y="8654"/>
                  </a:lnTo>
                  <a:lnTo>
                    <a:pt x="11609" y="8658"/>
                  </a:lnTo>
                  <a:lnTo>
                    <a:pt x="11653" y="8663"/>
                  </a:lnTo>
                  <a:lnTo>
                    <a:pt x="11698" y="8669"/>
                  </a:lnTo>
                  <a:lnTo>
                    <a:pt x="11786" y="8682"/>
                  </a:lnTo>
                  <a:lnTo>
                    <a:pt x="11872" y="8695"/>
                  </a:lnTo>
                  <a:lnTo>
                    <a:pt x="11915" y="8703"/>
                  </a:lnTo>
                  <a:lnTo>
                    <a:pt x="11957" y="8711"/>
                  </a:lnTo>
                  <a:lnTo>
                    <a:pt x="11999" y="8720"/>
                  </a:lnTo>
                  <a:lnTo>
                    <a:pt x="12041" y="8729"/>
                  </a:lnTo>
                  <a:lnTo>
                    <a:pt x="12082" y="8738"/>
                  </a:lnTo>
                  <a:lnTo>
                    <a:pt x="12122" y="8748"/>
                  </a:lnTo>
                  <a:lnTo>
                    <a:pt x="12163" y="8758"/>
                  </a:lnTo>
                  <a:lnTo>
                    <a:pt x="12204" y="8770"/>
                  </a:lnTo>
                  <a:lnTo>
                    <a:pt x="12243" y="8781"/>
                  </a:lnTo>
                  <a:lnTo>
                    <a:pt x="12283" y="8793"/>
                  </a:lnTo>
                  <a:lnTo>
                    <a:pt x="12322" y="8805"/>
                  </a:lnTo>
                  <a:lnTo>
                    <a:pt x="12361" y="8817"/>
                  </a:lnTo>
                  <a:lnTo>
                    <a:pt x="12399" y="8830"/>
                  </a:lnTo>
                  <a:lnTo>
                    <a:pt x="12437" y="8845"/>
                  </a:lnTo>
                  <a:lnTo>
                    <a:pt x="12474" y="8859"/>
                  </a:lnTo>
                  <a:lnTo>
                    <a:pt x="12512" y="8873"/>
                  </a:lnTo>
                  <a:lnTo>
                    <a:pt x="12512" y="3835"/>
                  </a:lnTo>
                  <a:lnTo>
                    <a:pt x="5784" y="6812"/>
                  </a:lnTo>
                  <a:lnTo>
                    <a:pt x="5784" y="13773"/>
                  </a:lnTo>
                  <a:lnTo>
                    <a:pt x="5783" y="13837"/>
                  </a:lnTo>
                  <a:lnTo>
                    <a:pt x="5779" y="13899"/>
                  </a:lnTo>
                  <a:lnTo>
                    <a:pt x="5774" y="13961"/>
                  </a:lnTo>
                  <a:lnTo>
                    <a:pt x="5764" y="14022"/>
                  </a:lnTo>
                  <a:lnTo>
                    <a:pt x="5754" y="14083"/>
                  </a:lnTo>
                  <a:lnTo>
                    <a:pt x="5741" y="14144"/>
                  </a:lnTo>
                  <a:lnTo>
                    <a:pt x="5726" y="14204"/>
                  </a:lnTo>
                  <a:lnTo>
                    <a:pt x="5709" y="14262"/>
                  </a:lnTo>
                  <a:lnTo>
                    <a:pt x="5688" y="14321"/>
                  </a:lnTo>
                  <a:lnTo>
                    <a:pt x="5666" y="14379"/>
                  </a:lnTo>
                  <a:lnTo>
                    <a:pt x="5642" y="14437"/>
                  </a:lnTo>
                  <a:lnTo>
                    <a:pt x="5615" y="14493"/>
                  </a:lnTo>
                  <a:lnTo>
                    <a:pt x="5586" y="14550"/>
                  </a:lnTo>
                  <a:lnTo>
                    <a:pt x="5554" y="14606"/>
                  </a:lnTo>
                  <a:lnTo>
                    <a:pt x="5520" y="14660"/>
                  </a:lnTo>
                  <a:lnTo>
                    <a:pt x="5484" y="14715"/>
                  </a:lnTo>
                  <a:lnTo>
                    <a:pt x="5445" y="14770"/>
                  </a:lnTo>
                  <a:lnTo>
                    <a:pt x="5404" y="14823"/>
                  </a:lnTo>
                  <a:lnTo>
                    <a:pt x="5360" y="14876"/>
                  </a:lnTo>
                  <a:lnTo>
                    <a:pt x="5315" y="14929"/>
                  </a:lnTo>
                  <a:lnTo>
                    <a:pt x="5267" y="14980"/>
                  </a:lnTo>
                  <a:lnTo>
                    <a:pt x="5216" y="15032"/>
                  </a:lnTo>
                  <a:lnTo>
                    <a:pt x="5164" y="15083"/>
                  </a:lnTo>
                  <a:lnTo>
                    <a:pt x="5108" y="15133"/>
                  </a:lnTo>
                  <a:lnTo>
                    <a:pt x="5050" y="15183"/>
                  </a:lnTo>
                  <a:lnTo>
                    <a:pt x="4990" y="15232"/>
                  </a:lnTo>
                  <a:lnTo>
                    <a:pt x="4929" y="15281"/>
                  </a:lnTo>
                  <a:lnTo>
                    <a:pt x="4864" y="15329"/>
                  </a:lnTo>
                  <a:lnTo>
                    <a:pt x="4797" y="15376"/>
                  </a:lnTo>
                  <a:lnTo>
                    <a:pt x="4728" y="15424"/>
                  </a:lnTo>
                  <a:lnTo>
                    <a:pt x="4656" y="15470"/>
                  </a:lnTo>
                  <a:lnTo>
                    <a:pt x="4582" y="15516"/>
                  </a:lnTo>
                  <a:lnTo>
                    <a:pt x="4515" y="15555"/>
                  </a:lnTo>
                  <a:lnTo>
                    <a:pt x="4449" y="15593"/>
                  </a:lnTo>
                  <a:lnTo>
                    <a:pt x="4382" y="15630"/>
                  </a:lnTo>
                  <a:lnTo>
                    <a:pt x="4317" y="15666"/>
                  </a:lnTo>
                  <a:lnTo>
                    <a:pt x="4250" y="15700"/>
                  </a:lnTo>
                  <a:lnTo>
                    <a:pt x="4184" y="15734"/>
                  </a:lnTo>
                  <a:lnTo>
                    <a:pt x="4117" y="15765"/>
                  </a:lnTo>
                  <a:lnTo>
                    <a:pt x="4050" y="15795"/>
                  </a:lnTo>
                  <a:lnTo>
                    <a:pt x="3983" y="15826"/>
                  </a:lnTo>
                  <a:lnTo>
                    <a:pt x="3916" y="15853"/>
                  </a:lnTo>
                  <a:lnTo>
                    <a:pt x="3849" y="15880"/>
                  </a:lnTo>
                  <a:lnTo>
                    <a:pt x="3783" y="15906"/>
                  </a:lnTo>
                  <a:lnTo>
                    <a:pt x="3716" y="15930"/>
                  </a:lnTo>
                  <a:lnTo>
                    <a:pt x="3649" y="15953"/>
                  </a:lnTo>
                  <a:lnTo>
                    <a:pt x="3582" y="15976"/>
                  </a:lnTo>
                  <a:lnTo>
                    <a:pt x="3515" y="15996"/>
                  </a:lnTo>
                  <a:lnTo>
                    <a:pt x="3448" y="16015"/>
                  </a:lnTo>
                  <a:lnTo>
                    <a:pt x="3380" y="16033"/>
                  </a:lnTo>
                  <a:lnTo>
                    <a:pt x="3313" y="16050"/>
                  </a:lnTo>
                  <a:lnTo>
                    <a:pt x="3246" y="16067"/>
                  </a:lnTo>
                  <a:lnTo>
                    <a:pt x="3179" y="16081"/>
                  </a:lnTo>
                  <a:lnTo>
                    <a:pt x="3111" y="16094"/>
                  </a:lnTo>
                  <a:lnTo>
                    <a:pt x="3043" y="16106"/>
                  </a:lnTo>
                  <a:lnTo>
                    <a:pt x="2976" y="16116"/>
                  </a:lnTo>
                  <a:lnTo>
                    <a:pt x="2908" y="16126"/>
                  </a:lnTo>
                  <a:lnTo>
                    <a:pt x="2840" y="16135"/>
                  </a:lnTo>
                  <a:lnTo>
                    <a:pt x="2772" y="16141"/>
                  </a:lnTo>
                  <a:lnTo>
                    <a:pt x="2704" y="16147"/>
                  </a:lnTo>
                  <a:lnTo>
                    <a:pt x="2636" y="16151"/>
                  </a:lnTo>
                  <a:lnTo>
                    <a:pt x="2568" y="16154"/>
                  </a:lnTo>
                  <a:lnTo>
                    <a:pt x="2500" y="16156"/>
                  </a:lnTo>
                  <a:lnTo>
                    <a:pt x="2431" y="16157"/>
                  </a:lnTo>
                  <a:lnTo>
                    <a:pt x="2376" y="16157"/>
                  </a:lnTo>
                  <a:lnTo>
                    <a:pt x="2323" y="16156"/>
                  </a:lnTo>
                  <a:lnTo>
                    <a:pt x="2269" y="16154"/>
                  </a:lnTo>
                  <a:lnTo>
                    <a:pt x="2215" y="16152"/>
                  </a:lnTo>
                  <a:lnTo>
                    <a:pt x="2162" y="16150"/>
                  </a:lnTo>
                  <a:lnTo>
                    <a:pt x="2110" y="16146"/>
                  </a:lnTo>
                  <a:lnTo>
                    <a:pt x="2057" y="16142"/>
                  </a:lnTo>
                  <a:lnTo>
                    <a:pt x="2005" y="16138"/>
                  </a:lnTo>
                  <a:lnTo>
                    <a:pt x="1954" y="16132"/>
                  </a:lnTo>
                  <a:lnTo>
                    <a:pt x="1903" y="16126"/>
                  </a:lnTo>
                  <a:lnTo>
                    <a:pt x="1852" y="16120"/>
                  </a:lnTo>
                  <a:lnTo>
                    <a:pt x="1802" y="16113"/>
                  </a:lnTo>
                  <a:lnTo>
                    <a:pt x="1752" y="16105"/>
                  </a:lnTo>
                  <a:lnTo>
                    <a:pt x="1702" y="16097"/>
                  </a:lnTo>
                  <a:lnTo>
                    <a:pt x="1654" y="16088"/>
                  </a:lnTo>
                  <a:lnTo>
                    <a:pt x="1605" y="16079"/>
                  </a:lnTo>
                  <a:lnTo>
                    <a:pt x="1557" y="16069"/>
                  </a:lnTo>
                  <a:lnTo>
                    <a:pt x="1509" y="16058"/>
                  </a:lnTo>
                  <a:lnTo>
                    <a:pt x="1461" y="16046"/>
                  </a:lnTo>
                  <a:lnTo>
                    <a:pt x="1414" y="16034"/>
                  </a:lnTo>
                  <a:lnTo>
                    <a:pt x="1367" y="16022"/>
                  </a:lnTo>
                  <a:lnTo>
                    <a:pt x="1321" y="16009"/>
                  </a:lnTo>
                  <a:lnTo>
                    <a:pt x="1275" y="15995"/>
                  </a:lnTo>
                  <a:lnTo>
                    <a:pt x="1229" y="15981"/>
                  </a:lnTo>
                  <a:lnTo>
                    <a:pt x="1185" y="15965"/>
                  </a:lnTo>
                  <a:lnTo>
                    <a:pt x="1140" y="15949"/>
                  </a:lnTo>
                  <a:lnTo>
                    <a:pt x="1096" y="15933"/>
                  </a:lnTo>
                  <a:lnTo>
                    <a:pt x="1051" y="15916"/>
                  </a:lnTo>
                  <a:lnTo>
                    <a:pt x="1007" y="15899"/>
                  </a:lnTo>
                  <a:lnTo>
                    <a:pt x="965" y="15880"/>
                  </a:lnTo>
                  <a:lnTo>
                    <a:pt x="922" y="15861"/>
                  </a:lnTo>
                  <a:lnTo>
                    <a:pt x="880" y="15842"/>
                  </a:lnTo>
                  <a:lnTo>
                    <a:pt x="826" y="15818"/>
                  </a:lnTo>
                  <a:lnTo>
                    <a:pt x="773" y="15791"/>
                  </a:lnTo>
                  <a:lnTo>
                    <a:pt x="723" y="15765"/>
                  </a:lnTo>
                  <a:lnTo>
                    <a:pt x="674" y="15738"/>
                  </a:lnTo>
                  <a:lnTo>
                    <a:pt x="627" y="15710"/>
                  </a:lnTo>
                  <a:lnTo>
                    <a:pt x="582" y="15681"/>
                  </a:lnTo>
                  <a:lnTo>
                    <a:pt x="538" y="15652"/>
                  </a:lnTo>
                  <a:lnTo>
                    <a:pt x="496" y="15621"/>
                  </a:lnTo>
                  <a:lnTo>
                    <a:pt x="455" y="15590"/>
                  </a:lnTo>
                  <a:lnTo>
                    <a:pt x="417" y="15558"/>
                  </a:lnTo>
                  <a:lnTo>
                    <a:pt x="380" y="15526"/>
                  </a:lnTo>
                  <a:lnTo>
                    <a:pt x="345" y="15493"/>
                  </a:lnTo>
                  <a:lnTo>
                    <a:pt x="311" y="15458"/>
                  </a:lnTo>
                  <a:lnTo>
                    <a:pt x="280" y="15423"/>
                  </a:lnTo>
                  <a:lnTo>
                    <a:pt x="249" y="15387"/>
                  </a:lnTo>
                  <a:lnTo>
                    <a:pt x="221" y="15351"/>
                  </a:lnTo>
                  <a:lnTo>
                    <a:pt x="195" y="15313"/>
                  </a:lnTo>
                  <a:lnTo>
                    <a:pt x="169" y="15275"/>
                  </a:lnTo>
                  <a:lnTo>
                    <a:pt x="146" y="15236"/>
                  </a:lnTo>
                  <a:lnTo>
                    <a:pt x="125" y="15196"/>
                  </a:lnTo>
                  <a:lnTo>
                    <a:pt x="105" y="15156"/>
                  </a:lnTo>
                  <a:lnTo>
                    <a:pt x="86" y="15115"/>
                  </a:lnTo>
                  <a:lnTo>
                    <a:pt x="70" y="15072"/>
                  </a:lnTo>
                  <a:lnTo>
                    <a:pt x="56" y="15030"/>
                  </a:lnTo>
                  <a:lnTo>
                    <a:pt x="43" y="14986"/>
                  </a:lnTo>
                  <a:lnTo>
                    <a:pt x="32" y="14942"/>
                  </a:lnTo>
                  <a:lnTo>
                    <a:pt x="22" y="14897"/>
                  </a:lnTo>
                  <a:lnTo>
                    <a:pt x="14" y="14851"/>
                  </a:lnTo>
                  <a:lnTo>
                    <a:pt x="8" y="14804"/>
                  </a:lnTo>
                  <a:lnTo>
                    <a:pt x="3" y="14758"/>
                  </a:lnTo>
                  <a:lnTo>
                    <a:pt x="1" y="14709"/>
                  </a:lnTo>
                  <a:lnTo>
                    <a:pt x="0" y="14660"/>
                  </a:lnTo>
                  <a:lnTo>
                    <a:pt x="1" y="14601"/>
                  </a:lnTo>
                  <a:lnTo>
                    <a:pt x="5" y="14542"/>
                  </a:lnTo>
                  <a:lnTo>
                    <a:pt x="11" y="14484"/>
                  </a:lnTo>
                  <a:lnTo>
                    <a:pt x="20" y="14426"/>
                  </a:lnTo>
                  <a:lnTo>
                    <a:pt x="33" y="14370"/>
                  </a:lnTo>
                  <a:lnTo>
                    <a:pt x="46" y="14314"/>
                  </a:lnTo>
                  <a:lnTo>
                    <a:pt x="63" y="14258"/>
                  </a:lnTo>
                  <a:lnTo>
                    <a:pt x="82" y="14204"/>
                  </a:lnTo>
                  <a:lnTo>
                    <a:pt x="104" y="14150"/>
                  </a:lnTo>
                  <a:lnTo>
                    <a:pt x="128" y="14096"/>
                  </a:lnTo>
                  <a:lnTo>
                    <a:pt x="155" y="14044"/>
                  </a:lnTo>
                  <a:lnTo>
                    <a:pt x="185" y="13992"/>
                  </a:lnTo>
                  <a:lnTo>
                    <a:pt x="216" y="13940"/>
                  </a:lnTo>
                  <a:lnTo>
                    <a:pt x="250" y="13890"/>
                  </a:lnTo>
                  <a:lnTo>
                    <a:pt x="288" y="13839"/>
                  </a:lnTo>
                  <a:lnTo>
                    <a:pt x="327" y="13790"/>
                  </a:lnTo>
                  <a:lnTo>
                    <a:pt x="370" y="13741"/>
                  </a:lnTo>
                  <a:lnTo>
                    <a:pt x="415" y="13693"/>
                  </a:lnTo>
                  <a:lnTo>
                    <a:pt x="461" y="13646"/>
                  </a:lnTo>
                  <a:lnTo>
                    <a:pt x="511" y="13599"/>
                  </a:lnTo>
                  <a:lnTo>
                    <a:pt x="564" y="13553"/>
                  </a:lnTo>
                  <a:lnTo>
                    <a:pt x="618" y="13507"/>
                  </a:lnTo>
                  <a:lnTo>
                    <a:pt x="676" y="13463"/>
                  </a:lnTo>
                  <a:lnTo>
                    <a:pt x="736" y="13418"/>
                  </a:lnTo>
                  <a:lnTo>
                    <a:pt x="799" y="13374"/>
                  </a:lnTo>
                  <a:lnTo>
                    <a:pt x="863" y="13331"/>
                  </a:lnTo>
                  <a:lnTo>
                    <a:pt x="930" y="13289"/>
                  </a:lnTo>
                  <a:lnTo>
                    <a:pt x="1000" y="13247"/>
                  </a:lnTo>
                  <a:lnTo>
                    <a:pt x="1073" y="13206"/>
                  </a:lnTo>
                  <a:lnTo>
                    <a:pt x="1148" y="13166"/>
                  </a:lnTo>
                  <a:lnTo>
                    <a:pt x="1226" y="13126"/>
                  </a:lnTo>
                  <a:lnTo>
                    <a:pt x="1306" y="13087"/>
                  </a:lnTo>
                  <a:lnTo>
                    <a:pt x="1372" y="13057"/>
                  </a:lnTo>
                  <a:lnTo>
                    <a:pt x="1438" y="13027"/>
                  </a:lnTo>
                  <a:lnTo>
                    <a:pt x="1505" y="12998"/>
                  </a:lnTo>
                  <a:lnTo>
                    <a:pt x="1572" y="12970"/>
                  </a:lnTo>
                  <a:lnTo>
                    <a:pt x="1638" y="12944"/>
                  </a:lnTo>
                  <a:lnTo>
                    <a:pt x="1704" y="12919"/>
                  </a:lnTo>
                  <a:lnTo>
                    <a:pt x="1770" y="12894"/>
                  </a:lnTo>
                  <a:lnTo>
                    <a:pt x="1837" y="12870"/>
                  </a:lnTo>
                  <a:lnTo>
                    <a:pt x="1904" y="12848"/>
                  </a:lnTo>
                  <a:lnTo>
                    <a:pt x="1971" y="12826"/>
                  </a:lnTo>
                  <a:lnTo>
                    <a:pt x="2038" y="12805"/>
                  </a:lnTo>
                  <a:lnTo>
                    <a:pt x="2105" y="12785"/>
                  </a:lnTo>
                  <a:lnTo>
                    <a:pt x="2172" y="12766"/>
                  </a:lnTo>
                  <a:lnTo>
                    <a:pt x="2238" y="12749"/>
                  </a:lnTo>
                  <a:lnTo>
                    <a:pt x="2305" y="12732"/>
                  </a:lnTo>
                  <a:lnTo>
                    <a:pt x="2372" y="12715"/>
                  </a:lnTo>
                  <a:lnTo>
                    <a:pt x="2440" y="12700"/>
                  </a:lnTo>
                  <a:lnTo>
                    <a:pt x="2507" y="12687"/>
                  </a:lnTo>
                  <a:lnTo>
                    <a:pt x="2574" y="12674"/>
                  </a:lnTo>
                  <a:lnTo>
                    <a:pt x="2642" y="12662"/>
                  </a:lnTo>
                  <a:lnTo>
                    <a:pt x="2709" y="12651"/>
                  </a:lnTo>
                  <a:lnTo>
                    <a:pt x="2776" y="12640"/>
                  </a:lnTo>
                  <a:lnTo>
                    <a:pt x="2844" y="12631"/>
                  </a:lnTo>
                  <a:lnTo>
                    <a:pt x="2912" y="12622"/>
                  </a:lnTo>
                  <a:lnTo>
                    <a:pt x="2980" y="12615"/>
                  </a:lnTo>
                  <a:lnTo>
                    <a:pt x="3048" y="12609"/>
                  </a:lnTo>
                  <a:lnTo>
                    <a:pt x="3116" y="12604"/>
                  </a:lnTo>
                  <a:lnTo>
                    <a:pt x="3184" y="12599"/>
                  </a:lnTo>
                  <a:lnTo>
                    <a:pt x="3252" y="12596"/>
                  </a:lnTo>
                  <a:lnTo>
                    <a:pt x="3320" y="12594"/>
                  </a:lnTo>
                  <a:lnTo>
                    <a:pt x="3388" y="12592"/>
                  </a:lnTo>
                  <a:lnTo>
                    <a:pt x="3456" y="12592"/>
                  </a:lnTo>
                  <a:lnTo>
                    <a:pt x="3549" y="12593"/>
                  </a:lnTo>
                  <a:lnTo>
                    <a:pt x="3640" y="12595"/>
                  </a:lnTo>
                  <a:lnTo>
                    <a:pt x="3730" y="12600"/>
                  </a:lnTo>
                  <a:lnTo>
                    <a:pt x="3818" y="12606"/>
                  </a:lnTo>
                  <a:lnTo>
                    <a:pt x="3905" y="12614"/>
                  </a:lnTo>
                  <a:lnTo>
                    <a:pt x="3991" y="12624"/>
                  </a:lnTo>
                  <a:lnTo>
                    <a:pt x="4076" y="12635"/>
                  </a:lnTo>
                  <a:lnTo>
                    <a:pt x="4160" y="12648"/>
                  </a:lnTo>
                  <a:lnTo>
                    <a:pt x="4242" y="12664"/>
                  </a:lnTo>
                  <a:lnTo>
                    <a:pt x="4324" y="12681"/>
                  </a:lnTo>
                  <a:lnTo>
                    <a:pt x="4403" y="12699"/>
                  </a:lnTo>
                  <a:lnTo>
                    <a:pt x="4482" y="12719"/>
                  </a:lnTo>
                  <a:lnTo>
                    <a:pt x="4560" y="12742"/>
                  </a:lnTo>
                  <a:lnTo>
                    <a:pt x="4636" y="12765"/>
                  </a:lnTo>
                  <a:lnTo>
                    <a:pt x="4711" y="12791"/>
                  </a:lnTo>
                  <a:lnTo>
                    <a:pt x="4786" y="12818"/>
                  </a:lnTo>
                  <a:lnTo>
                    <a:pt x="4786" y="3846"/>
                  </a:lnTo>
                  <a:lnTo>
                    <a:pt x="13526" y="0"/>
                  </a:lnTo>
                  <a:lnTo>
                    <a:pt x="13526" y="9859"/>
                  </a:lnTo>
                </a:path>
              </a:pathLst>
            </a:custGeom>
            <a:solidFill>
              <a:srgbClr val="584F5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95268" grpId="0"/>
      <p:bldP spid="395269" grpId="0" animBg="1"/>
      <p:bldP spid="25" grpId="0" build="p" bldLvl="5"/>
      <p:bldP spid="26" grpId="0" build="p" bldLvl="5"/>
      <p:bldP spid="27" grpId="0" build="p" bldLvl="5"/>
      <p:bldP spid="28" grpId="0" build="p" bldLvl="5"/>
      <p:bldP spid="29" grpId="0" build="p" bldLvl="5"/>
      <p:bldP spid="30" grpId="0" build="p" bldLvl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14913"/>
            <a:ext cx="9144000" cy="1843088"/>
          </a:xfrm>
          <a:prstGeom prst="rect">
            <a:avLst/>
          </a:prstGeom>
          <a:solidFill>
            <a:schemeClr val="accent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45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684213" y="1916113"/>
            <a:ext cx="4092575" cy="8461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整数数据对象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4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N = { 0, 1, 2, … }</a:t>
            </a:r>
          </a:p>
        </p:txBody>
      </p:sp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838200" y="1539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84213" y="2762250"/>
            <a:ext cx="34417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60000"/>
                  <a:lumOff val="40000"/>
                </a:schemeClr>
              </a:buClr>
              <a:buSzPct val="45000"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学生数据对象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学生记录的集合</a:t>
            </a:r>
          </a:p>
        </p:txBody>
      </p:sp>
      <p:sp>
        <p:nvSpPr>
          <p:cNvPr id="34822" name="Rectangle 5"/>
          <p:cNvSpPr/>
          <p:nvPr/>
        </p:nvSpPr>
        <p:spPr>
          <a:xfrm>
            <a:off x="838200" y="981075"/>
            <a:ext cx="47418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en-US" altLang="zh-CN" dirty="0">
                <a:solidFill>
                  <a:srgbClr val="F5841C"/>
                </a:solidFill>
                <a:latin typeface="微软雅黑" panose="020B0503020204020204" pitchFamily="34" charset="-122"/>
                <a:sym typeface="+mn-lt"/>
              </a:rPr>
              <a:t>4</a:t>
            </a:r>
            <a:r>
              <a:rPr lang="zh-CN" altLang="en-US" dirty="0">
                <a:solidFill>
                  <a:srgbClr val="F5841C"/>
                </a:solidFill>
                <a:latin typeface="微软雅黑" panose="020B0503020204020204" pitchFamily="34" charset="-122"/>
                <a:sym typeface="+mn-lt"/>
              </a:rPr>
              <a:t>、数据对象</a:t>
            </a:r>
            <a:r>
              <a:rPr lang="en-US" altLang="zh-CN" dirty="0">
                <a:solidFill>
                  <a:srgbClr val="F5841C"/>
                </a:solidFill>
                <a:latin typeface="微软雅黑" panose="020B0503020204020204" pitchFamily="34" charset="-122"/>
                <a:sym typeface="+mn-lt"/>
              </a:rPr>
              <a:t>(Data Object)</a:t>
            </a:r>
            <a:r>
              <a:rPr lang="zh-CN" altLang="en-US" dirty="0">
                <a:solidFill>
                  <a:srgbClr val="F5841C"/>
                </a:solidFill>
                <a:latin typeface="微软雅黑" panose="020B0503020204020204" pitchFamily="34" charset="-122"/>
                <a:sym typeface="+mn-lt"/>
              </a:rPr>
              <a:t>：</a:t>
            </a:r>
            <a:endParaRPr lang="en-US" altLang="zh-CN" dirty="0">
              <a:solidFill>
                <a:srgbClr val="F5841C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34823" name="Rectangle 5"/>
          <p:cNvSpPr/>
          <p:nvPr/>
        </p:nvSpPr>
        <p:spPr>
          <a:xfrm>
            <a:off x="838200" y="1403350"/>
            <a:ext cx="6397625" cy="511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sym typeface="+mn-lt"/>
              </a:rPr>
              <a:t>相同特性数据元素的集合，是数据的一个子集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657225" y="5300663"/>
            <a:ext cx="8383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数据结构是带“结构”的数据元素的集合，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“结构”就是指数据元素之间存在的关系。</a:t>
            </a:r>
          </a:p>
        </p:txBody>
      </p:sp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838200" y="3702050"/>
            <a:ext cx="8001000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112903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、数据结构（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 Structure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是相互之间存在一种或多种特定关系的数据元素的集合。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838200" y="1539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数据结构的两个层次</a:t>
            </a:r>
          </a:p>
        </p:txBody>
      </p:sp>
      <p:sp>
        <p:nvSpPr>
          <p:cNvPr id="24" name="i$liḋe-Oval 8"/>
          <p:cNvSpPr/>
          <p:nvPr/>
        </p:nvSpPr>
        <p:spPr>
          <a:xfrm>
            <a:off x="5646738" y="2119213"/>
            <a:ext cx="1123950" cy="1123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6869" name="i$liḋe-Freeform: Shape 9"/>
          <p:cNvSpPr/>
          <p:nvPr/>
        </p:nvSpPr>
        <p:spPr>
          <a:xfrm>
            <a:off x="5929313" y="2441476"/>
            <a:ext cx="558800" cy="4794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28" h="196">
                <a:moveTo>
                  <a:pt x="223" y="0"/>
                </a:moveTo>
                <a:cubicBezTo>
                  <a:pt x="210" y="0"/>
                  <a:pt x="210" y="0"/>
                  <a:pt x="210" y="0"/>
                </a:cubicBezTo>
                <a:cubicBezTo>
                  <a:pt x="207" y="0"/>
                  <a:pt x="205" y="2"/>
                  <a:pt x="205" y="5"/>
                </a:cubicBezTo>
                <a:cubicBezTo>
                  <a:pt x="205" y="10"/>
                  <a:pt x="205" y="10"/>
                  <a:pt x="205" y="10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37"/>
                  <a:pt x="18" y="35"/>
                  <a:pt x="1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2" y="35"/>
                  <a:pt x="0" y="37"/>
                  <a:pt x="0" y="4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3"/>
                  <a:pt x="2" y="145"/>
                  <a:pt x="5" y="145"/>
                </a:cubicBezTo>
                <a:cubicBezTo>
                  <a:pt x="15" y="145"/>
                  <a:pt x="15" y="145"/>
                  <a:pt x="15" y="145"/>
                </a:cubicBezTo>
                <a:cubicBezTo>
                  <a:pt x="18" y="145"/>
                  <a:pt x="20" y="143"/>
                  <a:pt x="20" y="140"/>
                </a:cubicBezTo>
                <a:cubicBezTo>
                  <a:pt x="20" y="138"/>
                  <a:pt x="20" y="138"/>
                  <a:pt x="20" y="138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8"/>
                  <a:pt x="70" y="148"/>
                </a:cubicBezTo>
                <a:cubicBezTo>
                  <a:pt x="70" y="175"/>
                  <a:pt x="91" y="196"/>
                  <a:pt x="117" y="196"/>
                </a:cubicBezTo>
                <a:cubicBezTo>
                  <a:pt x="138" y="196"/>
                  <a:pt x="156" y="182"/>
                  <a:pt x="162" y="162"/>
                </a:cubicBezTo>
                <a:cubicBezTo>
                  <a:pt x="205" y="170"/>
                  <a:pt x="205" y="170"/>
                  <a:pt x="205" y="170"/>
                </a:cubicBezTo>
                <a:cubicBezTo>
                  <a:pt x="205" y="175"/>
                  <a:pt x="205" y="175"/>
                  <a:pt x="205" y="175"/>
                </a:cubicBezTo>
                <a:cubicBezTo>
                  <a:pt x="205" y="178"/>
                  <a:pt x="207" y="180"/>
                  <a:pt x="210" y="180"/>
                </a:cubicBezTo>
                <a:cubicBezTo>
                  <a:pt x="223" y="180"/>
                  <a:pt x="223" y="180"/>
                  <a:pt x="223" y="180"/>
                </a:cubicBezTo>
                <a:cubicBezTo>
                  <a:pt x="226" y="180"/>
                  <a:pt x="228" y="178"/>
                  <a:pt x="228" y="175"/>
                </a:cubicBezTo>
                <a:cubicBezTo>
                  <a:pt x="228" y="5"/>
                  <a:pt x="228" y="5"/>
                  <a:pt x="228" y="5"/>
                </a:cubicBezTo>
                <a:cubicBezTo>
                  <a:pt x="228" y="2"/>
                  <a:pt x="226" y="0"/>
                  <a:pt x="223" y="0"/>
                </a:cubicBezTo>
                <a:moveTo>
                  <a:pt x="117" y="177"/>
                </a:moveTo>
                <a:cubicBezTo>
                  <a:pt x="102" y="177"/>
                  <a:pt x="90" y="165"/>
                  <a:pt x="89" y="150"/>
                </a:cubicBezTo>
                <a:cubicBezTo>
                  <a:pt x="143" y="159"/>
                  <a:pt x="143" y="159"/>
                  <a:pt x="143" y="159"/>
                </a:cubicBezTo>
                <a:cubicBezTo>
                  <a:pt x="139" y="170"/>
                  <a:pt x="129" y="177"/>
                  <a:pt x="117" y="177"/>
                </a:cubicBezTo>
                <a:moveTo>
                  <a:pt x="199" y="53"/>
                </a:moveTo>
                <a:cubicBezTo>
                  <a:pt x="31" y="76"/>
                  <a:pt x="31" y="76"/>
                  <a:pt x="31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6" y="76"/>
                  <a:pt x="23" y="73"/>
                  <a:pt x="23" y="70"/>
                </a:cubicBezTo>
                <a:cubicBezTo>
                  <a:pt x="22" y="66"/>
                  <a:pt x="25" y="62"/>
                  <a:pt x="29" y="62"/>
                </a:cubicBezTo>
                <a:cubicBezTo>
                  <a:pt x="197" y="39"/>
                  <a:pt x="197" y="39"/>
                  <a:pt x="197" y="39"/>
                </a:cubicBezTo>
                <a:cubicBezTo>
                  <a:pt x="201" y="38"/>
                  <a:pt x="204" y="41"/>
                  <a:pt x="205" y="45"/>
                </a:cubicBezTo>
                <a:cubicBezTo>
                  <a:pt x="205" y="49"/>
                  <a:pt x="203" y="52"/>
                  <a:pt x="199" y="53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i$liḋe-Oval 10"/>
          <p:cNvSpPr/>
          <p:nvPr/>
        </p:nvSpPr>
        <p:spPr>
          <a:xfrm>
            <a:off x="1901825" y="2119213"/>
            <a:ext cx="1123950" cy="1123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6871" name="i$liḋe-Freeform: Shape 11"/>
          <p:cNvSpPr/>
          <p:nvPr/>
        </p:nvSpPr>
        <p:spPr>
          <a:xfrm>
            <a:off x="2170113" y="2347813"/>
            <a:ext cx="587375" cy="66516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240" h="272">
                <a:moveTo>
                  <a:pt x="62" y="62"/>
                </a:moveTo>
                <a:cubicBezTo>
                  <a:pt x="66" y="58"/>
                  <a:pt x="66" y="52"/>
                  <a:pt x="62" y="49"/>
                </a:cubicBezTo>
                <a:cubicBezTo>
                  <a:pt x="49" y="35"/>
                  <a:pt x="49" y="35"/>
                  <a:pt x="49" y="35"/>
                </a:cubicBezTo>
                <a:cubicBezTo>
                  <a:pt x="45" y="32"/>
                  <a:pt x="39" y="32"/>
                  <a:pt x="35" y="35"/>
                </a:cubicBezTo>
                <a:cubicBezTo>
                  <a:pt x="32" y="39"/>
                  <a:pt x="32" y="45"/>
                  <a:pt x="35" y="49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4"/>
                  <a:pt x="53" y="65"/>
                  <a:pt x="55" y="65"/>
                </a:cubicBezTo>
                <a:cubicBezTo>
                  <a:pt x="58" y="65"/>
                  <a:pt x="60" y="64"/>
                  <a:pt x="62" y="62"/>
                </a:cubicBezTo>
                <a:moveTo>
                  <a:pt x="28" y="111"/>
                </a:moveTo>
                <a:cubicBezTo>
                  <a:pt x="9" y="111"/>
                  <a:pt x="9" y="111"/>
                  <a:pt x="9" y="111"/>
                </a:cubicBezTo>
                <a:cubicBezTo>
                  <a:pt x="4" y="111"/>
                  <a:pt x="0" y="115"/>
                  <a:pt x="0" y="120"/>
                </a:cubicBezTo>
                <a:cubicBezTo>
                  <a:pt x="0" y="125"/>
                  <a:pt x="4" y="130"/>
                  <a:pt x="9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34" y="130"/>
                  <a:pt x="38" y="125"/>
                  <a:pt x="38" y="120"/>
                </a:cubicBezTo>
                <a:cubicBezTo>
                  <a:pt x="38" y="115"/>
                  <a:pt x="34" y="111"/>
                  <a:pt x="28" y="111"/>
                </a:cubicBezTo>
                <a:moveTo>
                  <a:pt x="120" y="38"/>
                </a:moveTo>
                <a:cubicBezTo>
                  <a:pt x="125" y="38"/>
                  <a:pt x="129" y="34"/>
                  <a:pt x="129" y="29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4"/>
                  <a:pt x="125" y="0"/>
                  <a:pt x="120" y="0"/>
                </a:cubicBezTo>
                <a:cubicBezTo>
                  <a:pt x="115" y="0"/>
                  <a:pt x="111" y="4"/>
                  <a:pt x="111" y="1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4"/>
                  <a:pt x="115" y="38"/>
                  <a:pt x="120" y="38"/>
                </a:cubicBezTo>
                <a:moveTo>
                  <a:pt x="87" y="253"/>
                </a:moveTo>
                <a:cubicBezTo>
                  <a:pt x="87" y="264"/>
                  <a:pt x="96" y="272"/>
                  <a:pt x="107" y="272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44" y="272"/>
                  <a:pt x="153" y="264"/>
                  <a:pt x="153" y="253"/>
                </a:cubicBezTo>
                <a:cubicBezTo>
                  <a:pt x="153" y="244"/>
                  <a:pt x="153" y="244"/>
                  <a:pt x="153" y="244"/>
                </a:cubicBezTo>
                <a:cubicBezTo>
                  <a:pt x="87" y="244"/>
                  <a:pt x="87" y="244"/>
                  <a:pt x="87" y="244"/>
                </a:cubicBezTo>
                <a:cubicBezTo>
                  <a:pt x="87" y="253"/>
                  <a:pt x="87" y="253"/>
                  <a:pt x="87" y="253"/>
                </a:cubicBezTo>
                <a:close/>
                <a:moveTo>
                  <a:pt x="205" y="35"/>
                </a:moveTo>
                <a:cubicBezTo>
                  <a:pt x="201" y="32"/>
                  <a:pt x="195" y="32"/>
                  <a:pt x="192" y="35"/>
                </a:cubicBezTo>
                <a:cubicBezTo>
                  <a:pt x="178" y="49"/>
                  <a:pt x="178" y="49"/>
                  <a:pt x="178" y="49"/>
                </a:cubicBezTo>
                <a:cubicBezTo>
                  <a:pt x="174" y="52"/>
                  <a:pt x="174" y="58"/>
                  <a:pt x="178" y="62"/>
                </a:cubicBezTo>
                <a:cubicBezTo>
                  <a:pt x="180" y="64"/>
                  <a:pt x="182" y="65"/>
                  <a:pt x="185" y="65"/>
                </a:cubicBezTo>
                <a:cubicBezTo>
                  <a:pt x="187" y="65"/>
                  <a:pt x="190" y="64"/>
                  <a:pt x="192" y="62"/>
                </a:cubicBezTo>
                <a:cubicBezTo>
                  <a:pt x="205" y="49"/>
                  <a:pt x="205" y="49"/>
                  <a:pt x="205" y="49"/>
                </a:cubicBezTo>
                <a:cubicBezTo>
                  <a:pt x="209" y="45"/>
                  <a:pt x="209" y="39"/>
                  <a:pt x="205" y="35"/>
                </a:cubicBezTo>
                <a:moveTo>
                  <a:pt x="120" y="49"/>
                </a:moveTo>
                <a:cubicBezTo>
                  <a:pt x="81" y="49"/>
                  <a:pt x="50" y="80"/>
                  <a:pt x="50" y="118"/>
                </a:cubicBezTo>
                <a:cubicBezTo>
                  <a:pt x="50" y="132"/>
                  <a:pt x="54" y="145"/>
                  <a:pt x="61" y="156"/>
                </a:cubicBezTo>
                <a:cubicBezTo>
                  <a:pt x="62" y="157"/>
                  <a:pt x="62" y="158"/>
                  <a:pt x="62" y="158"/>
                </a:cubicBezTo>
                <a:cubicBezTo>
                  <a:pt x="75" y="176"/>
                  <a:pt x="78" y="182"/>
                  <a:pt x="78" y="186"/>
                </a:cubicBezTo>
                <a:cubicBezTo>
                  <a:pt x="78" y="199"/>
                  <a:pt x="78" y="199"/>
                  <a:pt x="78" y="199"/>
                </a:cubicBezTo>
                <a:cubicBezTo>
                  <a:pt x="75" y="199"/>
                  <a:pt x="75" y="199"/>
                  <a:pt x="75" y="199"/>
                </a:cubicBezTo>
                <a:cubicBezTo>
                  <a:pt x="71" y="199"/>
                  <a:pt x="69" y="200"/>
                  <a:pt x="69" y="204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33"/>
                  <a:pt x="71" y="235"/>
                  <a:pt x="75" y="235"/>
                </a:cubicBezTo>
                <a:cubicBezTo>
                  <a:pt x="166" y="235"/>
                  <a:pt x="166" y="235"/>
                  <a:pt x="166" y="235"/>
                </a:cubicBezTo>
                <a:cubicBezTo>
                  <a:pt x="169" y="235"/>
                  <a:pt x="171" y="233"/>
                  <a:pt x="171" y="229"/>
                </a:cubicBezTo>
                <a:cubicBezTo>
                  <a:pt x="171" y="204"/>
                  <a:pt x="171" y="204"/>
                  <a:pt x="171" y="204"/>
                </a:cubicBezTo>
                <a:cubicBezTo>
                  <a:pt x="171" y="200"/>
                  <a:pt x="169" y="199"/>
                  <a:pt x="166" y="199"/>
                </a:cubicBezTo>
                <a:cubicBezTo>
                  <a:pt x="162" y="199"/>
                  <a:pt x="162" y="199"/>
                  <a:pt x="162" y="199"/>
                </a:cubicBezTo>
                <a:cubicBezTo>
                  <a:pt x="162" y="186"/>
                  <a:pt x="162" y="186"/>
                  <a:pt x="162" y="186"/>
                </a:cubicBezTo>
                <a:cubicBezTo>
                  <a:pt x="162" y="183"/>
                  <a:pt x="163" y="178"/>
                  <a:pt x="178" y="158"/>
                </a:cubicBezTo>
                <a:cubicBezTo>
                  <a:pt x="186" y="146"/>
                  <a:pt x="190" y="133"/>
                  <a:pt x="190" y="118"/>
                </a:cubicBezTo>
                <a:cubicBezTo>
                  <a:pt x="190" y="80"/>
                  <a:pt x="159" y="49"/>
                  <a:pt x="120" y="49"/>
                </a:cubicBezTo>
                <a:moveTo>
                  <a:pt x="120" y="170"/>
                </a:moveTo>
                <a:cubicBezTo>
                  <a:pt x="117" y="136"/>
                  <a:pt x="117" y="136"/>
                  <a:pt x="117" y="136"/>
                </a:cubicBezTo>
                <a:cubicBezTo>
                  <a:pt x="124" y="136"/>
                  <a:pt x="124" y="136"/>
                  <a:pt x="124" y="136"/>
                </a:cubicBezTo>
                <a:lnTo>
                  <a:pt x="120" y="170"/>
                </a:lnTo>
                <a:close/>
                <a:moveTo>
                  <a:pt x="162" y="147"/>
                </a:moveTo>
                <a:cubicBezTo>
                  <a:pt x="147" y="168"/>
                  <a:pt x="143" y="176"/>
                  <a:pt x="143" y="186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27" y="199"/>
                  <a:pt x="127" y="199"/>
                  <a:pt x="127" y="199"/>
                </a:cubicBezTo>
                <a:cubicBezTo>
                  <a:pt x="134" y="136"/>
                  <a:pt x="134" y="136"/>
                  <a:pt x="134" y="136"/>
                </a:cubicBezTo>
                <a:cubicBezTo>
                  <a:pt x="141" y="136"/>
                  <a:pt x="141" y="136"/>
                  <a:pt x="141" y="136"/>
                </a:cubicBezTo>
                <a:cubicBezTo>
                  <a:pt x="149" y="136"/>
                  <a:pt x="156" y="130"/>
                  <a:pt x="156" y="122"/>
                </a:cubicBezTo>
                <a:cubicBezTo>
                  <a:pt x="156" y="113"/>
                  <a:pt x="149" y="107"/>
                  <a:pt x="141" y="107"/>
                </a:cubicBezTo>
                <a:cubicBezTo>
                  <a:pt x="137" y="107"/>
                  <a:pt x="134" y="108"/>
                  <a:pt x="131" y="111"/>
                </a:cubicBezTo>
                <a:cubicBezTo>
                  <a:pt x="127" y="115"/>
                  <a:pt x="125" y="122"/>
                  <a:pt x="125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22"/>
                  <a:pt x="115" y="116"/>
                  <a:pt x="111" y="111"/>
                </a:cubicBezTo>
                <a:cubicBezTo>
                  <a:pt x="108" y="108"/>
                  <a:pt x="104" y="107"/>
                  <a:pt x="100" y="107"/>
                </a:cubicBezTo>
                <a:cubicBezTo>
                  <a:pt x="92" y="107"/>
                  <a:pt x="85" y="113"/>
                  <a:pt x="85" y="122"/>
                </a:cubicBezTo>
                <a:cubicBezTo>
                  <a:pt x="85" y="130"/>
                  <a:pt x="92" y="136"/>
                  <a:pt x="100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4" y="199"/>
                  <a:pt x="114" y="199"/>
                  <a:pt x="114" y="199"/>
                </a:cubicBezTo>
                <a:cubicBezTo>
                  <a:pt x="97" y="199"/>
                  <a:pt x="97" y="199"/>
                  <a:pt x="97" y="199"/>
                </a:cubicBezTo>
                <a:cubicBezTo>
                  <a:pt x="97" y="186"/>
                  <a:pt x="97" y="186"/>
                  <a:pt x="97" y="186"/>
                </a:cubicBezTo>
                <a:cubicBezTo>
                  <a:pt x="97" y="177"/>
                  <a:pt x="93" y="16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1" y="138"/>
                  <a:pt x="68" y="128"/>
                  <a:pt x="68" y="118"/>
                </a:cubicBezTo>
                <a:cubicBezTo>
                  <a:pt x="68" y="91"/>
                  <a:pt x="92" y="68"/>
                  <a:pt x="120" y="68"/>
                </a:cubicBezTo>
                <a:cubicBezTo>
                  <a:pt x="148" y="68"/>
                  <a:pt x="172" y="91"/>
                  <a:pt x="172" y="118"/>
                </a:cubicBezTo>
                <a:cubicBezTo>
                  <a:pt x="172" y="129"/>
                  <a:pt x="168" y="139"/>
                  <a:pt x="162" y="147"/>
                </a:cubicBezTo>
                <a:moveTo>
                  <a:pt x="135" y="127"/>
                </a:moveTo>
                <a:cubicBezTo>
                  <a:pt x="135" y="124"/>
                  <a:pt x="136" y="119"/>
                  <a:pt x="138" y="117"/>
                </a:cubicBezTo>
                <a:cubicBezTo>
                  <a:pt x="139" y="116"/>
                  <a:pt x="140" y="116"/>
                  <a:pt x="141" y="116"/>
                </a:cubicBezTo>
                <a:cubicBezTo>
                  <a:pt x="144" y="116"/>
                  <a:pt x="147" y="119"/>
                  <a:pt x="147" y="122"/>
                </a:cubicBezTo>
                <a:cubicBezTo>
                  <a:pt x="147" y="125"/>
                  <a:pt x="144" y="127"/>
                  <a:pt x="141" y="127"/>
                </a:cubicBezTo>
                <a:cubicBezTo>
                  <a:pt x="135" y="127"/>
                  <a:pt x="135" y="127"/>
                  <a:pt x="135" y="127"/>
                </a:cubicBezTo>
                <a:close/>
                <a:moveTo>
                  <a:pt x="107" y="127"/>
                </a:moveTo>
                <a:cubicBezTo>
                  <a:pt x="100" y="127"/>
                  <a:pt x="100" y="127"/>
                  <a:pt x="100" y="127"/>
                </a:cubicBezTo>
                <a:cubicBezTo>
                  <a:pt x="97" y="127"/>
                  <a:pt x="94" y="125"/>
                  <a:pt x="94" y="122"/>
                </a:cubicBezTo>
                <a:cubicBezTo>
                  <a:pt x="94" y="119"/>
                  <a:pt x="97" y="116"/>
                  <a:pt x="100" y="116"/>
                </a:cubicBezTo>
                <a:cubicBezTo>
                  <a:pt x="102" y="116"/>
                  <a:pt x="103" y="117"/>
                  <a:pt x="104" y="118"/>
                </a:cubicBezTo>
                <a:cubicBezTo>
                  <a:pt x="106" y="120"/>
                  <a:pt x="107" y="124"/>
                  <a:pt x="107" y="127"/>
                </a:cubicBezTo>
                <a:moveTo>
                  <a:pt x="231" y="111"/>
                </a:moveTo>
                <a:cubicBezTo>
                  <a:pt x="212" y="111"/>
                  <a:pt x="212" y="111"/>
                  <a:pt x="212" y="111"/>
                </a:cubicBezTo>
                <a:cubicBezTo>
                  <a:pt x="206" y="111"/>
                  <a:pt x="202" y="115"/>
                  <a:pt x="202" y="120"/>
                </a:cubicBezTo>
                <a:cubicBezTo>
                  <a:pt x="202" y="125"/>
                  <a:pt x="206" y="130"/>
                  <a:pt x="212" y="130"/>
                </a:cubicBezTo>
                <a:cubicBezTo>
                  <a:pt x="231" y="130"/>
                  <a:pt x="231" y="130"/>
                  <a:pt x="231" y="130"/>
                </a:cubicBezTo>
                <a:cubicBezTo>
                  <a:pt x="236" y="130"/>
                  <a:pt x="240" y="125"/>
                  <a:pt x="240" y="120"/>
                </a:cubicBezTo>
                <a:cubicBezTo>
                  <a:pt x="240" y="115"/>
                  <a:pt x="236" y="111"/>
                  <a:pt x="231" y="111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i$liḋe-Rectangle 12"/>
          <p:cNvSpPr/>
          <p:nvPr/>
        </p:nvSpPr>
        <p:spPr>
          <a:xfrm>
            <a:off x="1547813" y="1412776"/>
            <a:ext cx="1711325" cy="427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 algn="ctr">
              <a:lnSpc>
                <a:spcPct val="100000"/>
              </a:lnSpc>
            </a:pP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逻辑结构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i$liḋe-Rectangle 13"/>
          <p:cNvSpPr/>
          <p:nvPr/>
        </p:nvSpPr>
        <p:spPr>
          <a:xfrm>
            <a:off x="4854575" y="1412776"/>
            <a:ext cx="3044825" cy="354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 algn="ctr">
              <a:lnSpc>
                <a:spcPct val="100000"/>
              </a:lnSpc>
            </a:pPr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存储结构（物理结构）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i$liḋe-TextBox 36"/>
          <p:cNvSpPr txBox="1"/>
          <p:nvPr/>
        </p:nvSpPr>
        <p:spPr bwMode="auto">
          <a:xfrm>
            <a:off x="948380" y="3399313"/>
            <a:ext cx="3030133" cy="22672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 anchorCtr="1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200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数据元素间抽象化的相互关系</a:t>
            </a:r>
            <a:r>
              <a:rPr kumimoji="0" lang="zh-CN" altLang="en-US" sz="22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，与数据的存储无关，独立于计算机，它是从具体问题抽象出来的数学模型。</a:t>
            </a:r>
          </a:p>
        </p:txBody>
      </p:sp>
      <p:sp>
        <p:nvSpPr>
          <p:cNvPr id="17" name="iS1ide-TextBox 34"/>
          <p:cNvSpPr txBox="1"/>
          <p:nvPr/>
        </p:nvSpPr>
        <p:spPr bwMode="auto">
          <a:xfrm>
            <a:off x="4604894" y="3375447"/>
            <a:ext cx="3440503" cy="11235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ctr" anchorCtr="1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R="0" defTabSz="914400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2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数据元素及其关系在计算机存储器中的</a:t>
            </a:r>
            <a:r>
              <a:rPr kumimoji="0" lang="zh-CN" altLang="en-US" sz="2200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存储方式</a:t>
            </a:r>
            <a:r>
              <a:rPr kumimoji="0" lang="zh-CN" altLang="en-US" sz="22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/>
      <p:bldP spid="26" grpId="0" build="p" animBg="1"/>
      <p:bldP spid="28" grpId="0" build="p"/>
      <p:bldP spid="29" grpId="0" build="p"/>
      <p:bldP spid="19" grpId="0" build="p"/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ChangeArrowheads="1"/>
          </p:cNvSpPr>
          <p:nvPr/>
        </p:nvSpPr>
        <p:spPr bwMode="auto">
          <a:xfrm>
            <a:off x="677863" y="896938"/>
            <a:ext cx="28813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划分方法一</a:t>
            </a:r>
          </a:p>
        </p:txBody>
      </p:sp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827088" y="144463"/>
            <a:ext cx="24638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073400" y="1673225"/>
            <a:ext cx="5884863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有且仅有一个开始和一个终端结点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 且所有结点都最多只有一个直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接前趋和一个后继。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例如：线性表、栈、队列、串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非线性结构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一个结点可能有多个直接前趋和直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接后继。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例如：树、图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227388" y="4552950"/>
            <a:ext cx="579437" cy="631825"/>
            <a:chOff x="6242320" y="2373233"/>
            <a:chExt cx="579005" cy="631762"/>
          </a:xfrm>
        </p:grpSpPr>
        <p:sp>
          <p:nvSpPr>
            <p:cNvPr id="38925" name="TextBox 6"/>
            <p:cNvSpPr txBox="1"/>
            <p:nvPr/>
          </p:nvSpPr>
          <p:spPr>
            <a:xfrm>
              <a:off x="6327223" y="2373233"/>
              <a:ext cx="46592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3333CC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rgbClr val="3333CC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926" name="文本框 23"/>
            <p:cNvSpPr txBox="1"/>
            <p:nvPr/>
          </p:nvSpPr>
          <p:spPr>
            <a:xfrm>
              <a:off x="6242320" y="2789551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4089400" y="5068888"/>
            <a:ext cx="4783138" cy="0"/>
          </a:xfrm>
          <a:prstGeom prst="line">
            <a:avLst/>
          </a:prstGeom>
          <a:ln w="6350">
            <a:solidFill>
              <a:srgbClr val="3333C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089400" y="2209800"/>
            <a:ext cx="4608513" cy="0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68350" y="1557338"/>
            <a:ext cx="7929563" cy="0"/>
          </a:xfrm>
          <a:prstGeom prst="line">
            <a:avLst/>
          </a:prstGeom>
          <a:ln w="38100">
            <a:solidFill>
              <a:srgbClr val="3333C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423863" y="2706688"/>
            <a:ext cx="2152650" cy="2235200"/>
          </a:xfrm>
          <a:custGeom>
            <a:avLst/>
            <a:gdLst>
              <a:gd name="T0" fmla="*/ 150 w 578"/>
              <a:gd name="T1" fmla="*/ 130 h 566"/>
              <a:gd name="T2" fmla="*/ 141 w 578"/>
              <a:gd name="T3" fmla="*/ 288 h 566"/>
              <a:gd name="T4" fmla="*/ 68 w 578"/>
              <a:gd name="T5" fmla="*/ 228 h 566"/>
              <a:gd name="T6" fmla="*/ 51 w 578"/>
              <a:gd name="T7" fmla="*/ 121 h 566"/>
              <a:gd name="T8" fmla="*/ 61 w 578"/>
              <a:gd name="T9" fmla="*/ 229 h 566"/>
              <a:gd name="T10" fmla="*/ 21 w 578"/>
              <a:gd name="T11" fmla="*/ 297 h 566"/>
              <a:gd name="T12" fmla="*/ 40 w 578"/>
              <a:gd name="T13" fmla="*/ 297 h 566"/>
              <a:gd name="T14" fmla="*/ 123 w 578"/>
              <a:gd name="T15" fmla="*/ 301 h 566"/>
              <a:gd name="T16" fmla="*/ 55 w 578"/>
              <a:gd name="T17" fmla="*/ 393 h 566"/>
              <a:gd name="T18" fmla="*/ 80 w 578"/>
              <a:gd name="T19" fmla="*/ 400 h 566"/>
              <a:gd name="T20" fmla="*/ 225 w 578"/>
              <a:gd name="T21" fmla="*/ 308 h 566"/>
              <a:gd name="T22" fmla="*/ 360 w 578"/>
              <a:gd name="T23" fmla="*/ 362 h 566"/>
              <a:gd name="T24" fmla="*/ 210 w 578"/>
              <a:gd name="T25" fmla="*/ 454 h 566"/>
              <a:gd name="T26" fmla="*/ 153 w 578"/>
              <a:gd name="T27" fmla="*/ 504 h 566"/>
              <a:gd name="T28" fmla="*/ 297 w 578"/>
              <a:gd name="T29" fmla="*/ 563 h 566"/>
              <a:gd name="T30" fmla="*/ 172 w 578"/>
              <a:gd name="T31" fmla="*/ 487 h 566"/>
              <a:gd name="T32" fmla="*/ 312 w 578"/>
              <a:gd name="T33" fmla="*/ 453 h 566"/>
              <a:gd name="T34" fmla="*/ 366 w 578"/>
              <a:gd name="T35" fmla="*/ 510 h 566"/>
              <a:gd name="T36" fmla="*/ 381 w 578"/>
              <a:gd name="T37" fmla="*/ 525 h 566"/>
              <a:gd name="T38" fmla="*/ 413 w 578"/>
              <a:gd name="T39" fmla="*/ 461 h 566"/>
              <a:gd name="T40" fmla="*/ 311 w 578"/>
              <a:gd name="T41" fmla="*/ 422 h 566"/>
              <a:gd name="T42" fmla="*/ 421 w 578"/>
              <a:gd name="T43" fmla="*/ 382 h 566"/>
              <a:gd name="T44" fmla="*/ 514 w 578"/>
              <a:gd name="T45" fmla="*/ 445 h 566"/>
              <a:gd name="T46" fmla="*/ 437 w 578"/>
              <a:gd name="T47" fmla="*/ 359 h 566"/>
              <a:gd name="T48" fmla="*/ 500 w 578"/>
              <a:gd name="T49" fmla="*/ 367 h 566"/>
              <a:gd name="T50" fmla="*/ 436 w 578"/>
              <a:gd name="T51" fmla="*/ 335 h 566"/>
              <a:gd name="T52" fmla="*/ 489 w 578"/>
              <a:gd name="T53" fmla="*/ 322 h 566"/>
              <a:gd name="T54" fmla="*/ 572 w 578"/>
              <a:gd name="T55" fmla="*/ 328 h 566"/>
              <a:gd name="T56" fmla="*/ 490 w 578"/>
              <a:gd name="T57" fmla="*/ 311 h 566"/>
              <a:gd name="T58" fmla="*/ 385 w 578"/>
              <a:gd name="T59" fmla="*/ 311 h 566"/>
              <a:gd name="T60" fmla="*/ 312 w 578"/>
              <a:gd name="T61" fmla="*/ 220 h 566"/>
              <a:gd name="T62" fmla="*/ 391 w 578"/>
              <a:gd name="T63" fmla="*/ 202 h 566"/>
              <a:gd name="T64" fmla="*/ 523 w 578"/>
              <a:gd name="T65" fmla="*/ 220 h 566"/>
              <a:gd name="T66" fmla="*/ 522 w 578"/>
              <a:gd name="T67" fmla="*/ 216 h 566"/>
              <a:gd name="T68" fmla="*/ 441 w 578"/>
              <a:gd name="T69" fmla="*/ 131 h 566"/>
              <a:gd name="T70" fmla="*/ 397 w 578"/>
              <a:gd name="T71" fmla="*/ 108 h 566"/>
              <a:gd name="T72" fmla="*/ 394 w 578"/>
              <a:gd name="T73" fmla="*/ 197 h 566"/>
              <a:gd name="T74" fmla="*/ 313 w 578"/>
              <a:gd name="T75" fmla="*/ 112 h 566"/>
              <a:gd name="T76" fmla="*/ 354 w 578"/>
              <a:gd name="T77" fmla="*/ 31 h 566"/>
              <a:gd name="T78" fmla="*/ 353 w 578"/>
              <a:gd name="T79" fmla="*/ 28 h 566"/>
              <a:gd name="T80" fmla="*/ 189 w 578"/>
              <a:gd name="T81" fmla="*/ 50 h 566"/>
              <a:gd name="T82" fmla="*/ 50 w 578"/>
              <a:gd name="T83" fmla="*/ 314 h 566"/>
              <a:gd name="T84" fmla="*/ 50 w 578"/>
              <a:gd name="T85" fmla="*/ 314 h 566"/>
              <a:gd name="T86" fmla="*/ 376 w 578"/>
              <a:gd name="T87" fmla="*/ 527 h 566"/>
              <a:gd name="T88" fmla="*/ 247 w 578"/>
              <a:gd name="T89" fmla="*/ 401 h 566"/>
              <a:gd name="T90" fmla="*/ 568 w 578"/>
              <a:gd name="T91" fmla="*/ 203 h 566"/>
              <a:gd name="T92" fmla="*/ 477 w 578"/>
              <a:gd name="T93" fmla="*/ 211 h 566"/>
              <a:gd name="T94" fmla="*/ 477 w 578"/>
              <a:gd name="T95" fmla="*/ 211 h 566"/>
              <a:gd name="T96" fmla="*/ 182 w 578"/>
              <a:gd name="T97" fmla="*/ 218 h 566"/>
              <a:gd name="T98" fmla="*/ 160 w 578"/>
              <a:gd name="T99" fmla="*/ 286 h 566"/>
              <a:gd name="T100" fmla="*/ 288 w 578"/>
              <a:gd name="T101" fmla="*/ 158 h 566"/>
              <a:gd name="T102" fmla="*/ 262 w 578"/>
              <a:gd name="T103" fmla="*/ 218 h 566"/>
              <a:gd name="T104" fmla="*/ 295 w 578"/>
              <a:gd name="T105" fmla="*/ 85 h 566"/>
              <a:gd name="T106" fmla="*/ 220 w 578"/>
              <a:gd name="T107" fmla="*/ 169 h 566"/>
              <a:gd name="T108" fmla="*/ 173 w 578"/>
              <a:gd name="T109" fmla="*/ 7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8" h="566">
                <a:moveTo>
                  <a:pt x="143" y="58"/>
                </a:moveTo>
                <a:cubicBezTo>
                  <a:pt x="146" y="67"/>
                  <a:pt x="154" y="73"/>
                  <a:pt x="163" y="73"/>
                </a:cubicBezTo>
                <a:cubicBezTo>
                  <a:pt x="162" y="127"/>
                  <a:pt x="162" y="127"/>
                  <a:pt x="162" y="127"/>
                </a:cubicBezTo>
                <a:cubicBezTo>
                  <a:pt x="158" y="128"/>
                  <a:pt x="154" y="128"/>
                  <a:pt x="150" y="130"/>
                </a:cubicBezTo>
                <a:cubicBezTo>
                  <a:pt x="123" y="140"/>
                  <a:pt x="109" y="170"/>
                  <a:pt x="119" y="197"/>
                </a:cubicBezTo>
                <a:cubicBezTo>
                  <a:pt x="124" y="211"/>
                  <a:pt x="133" y="221"/>
                  <a:pt x="146" y="227"/>
                </a:cubicBezTo>
                <a:cubicBezTo>
                  <a:pt x="147" y="287"/>
                  <a:pt x="147" y="287"/>
                  <a:pt x="147" y="287"/>
                </a:cubicBezTo>
                <a:cubicBezTo>
                  <a:pt x="145" y="287"/>
                  <a:pt x="143" y="288"/>
                  <a:pt x="141" y="288"/>
                </a:cubicBezTo>
                <a:cubicBezTo>
                  <a:pt x="135" y="291"/>
                  <a:pt x="130" y="294"/>
                  <a:pt x="126" y="298"/>
                </a:cubicBezTo>
                <a:cubicBezTo>
                  <a:pt x="85" y="262"/>
                  <a:pt x="85" y="262"/>
                  <a:pt x="85" y="262"/>
                </a:cubicBezTo>
                <a:cubicBezTo>
                  <a:pt x="90" y="256"/>
                  <a:pt x="91" y="249"/>
                  <a:pt x="88" y="242"/>
                </a:cubicBezTo>
                <a:cubicBezTo>
                  <a:pt x="85" y="233"/>
                  <a:pt x="77" y="228"/>
                  <a:pt x="68" y="228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1" y="152"/>
                  <a:pt x="61" y="152"/>
                  <a:pt x="62" y="152"/>
                </a:cubicBezTo>
                <a:cubicBezTo>
                  <a:pt x="70" y="149"/>
                  <a:pt x="75" y="139"/>
                  <a:pt x="72" y="131"/>
                </a:cubicBezTo>
                <a:cubicBezTo>
                  <a:pt x="69" y="122"/>
                  <a:pt x="59" y="118"/>
                  <a:pt x="51" y="121"/>
                </a:cubicBezTo>
                <a:cubicBezTo>
                  <a:pt x="42" y="124"/>
                  <a:pt x="38" y="133"/>
                  <a:pt x="41" y="142"/>
                </a:cubicBezTo>
                <a:cubicBezTo>
                  <a:pt x="43" y="149"/>
                  <a:pt x="49" y="153"/>
                  <a:pt x="56" y="153"/>
                </a:cubicBezTo>
                <a:cubicBezTo>
                  <a:pt x="64" y="229"/>
                  <a:pt x="64" y="229"/>
                  <a:pt x="64" y="229"/>
                </a:cubicBezTo>
                <a:cubicBezTo>
                  <a:pt x="63" y="229"/>
                  <a:pt x="62" y="229"/>
                  <a:pt x="61" y="229"/>
                </a:cubicBezTo>
                <a:cubicBezTo>
                  <a:pt x="50" y="233"/>
                  <a:pt x="45" y="245"/>
                  <a:pt x="49" y="256"/>
                </a:cubicBezTo>
                <a:cubicBezTo>
                  <a:pt x="50" y="260"/>
                  <a:pt x="52" y="263"/>
                  <a:pt x="55" y="265"/>
                </a:cubicBezTo>
                <a:cubicBezTo>
                  <a:pt x="36" y="296"/>
                  <a:pt x="36" y="296"/>
                  <a:pt x="36" y="296"/>
                </a:cubicBezTo>
                <a:cubicBezTo>
                  <a:pt x="31" y="295"/>
                  <a:pt x="26" y="295"/>
                  <a:pt x="21" y="297"/>
                </a:cubicBezTo>
                <a:cubicBezTo>
                  <a:pt x="7" y="302"/>
                  <a:pt x="0" y="317"/>
                  <a:pt x="5" y="331"/>
                </a:cubicBezTo>
                <a:cubicBezTo>
                  <a:pt x="10" y="345"/>
                  <a:pt x="25" y="352"/>
                  <a:pt x="39" y="347"/>
                </a:cubicBezTo>
                <a:cubicBezTo>
                  <a:pt x="53" y="342"/>
                  <a:pt x="60" y="327"/>
                  <a:pt x="55" y="313"/>
                </a:cubicBezTo>
                <a:cubicBezTo>
                  <a:pt x="52" y="305"/>
                  <a:pt x="47" y="300"/>
                  <a:pt x="40" y="297"/>
                </a:cubicBezTo>
                <a:cubicBezTo>
                  <a:pt x="58" y="268"/>
                  <a:pt x="58" y="268"/>
                  <a:pt x="58" y="268"/>
                </a:cubicBezTo>
                <a:cubicBezTo>
                  <a:pt x="63" y="270"/>
                  <a:pt x="70" y="271"/>
                  <a:pt x="76" y="269"/>
                </a:cubicBezTo>
                <a:cubicBezTo>
                  <a:pt x="78" y="268"/>
                  <a:pt x="81" y="267"/>
                  <a:pt x="83" y="265"/>
                </a:cubicBezTo>
                <a:cubicBezTo>
                  <a:pt x="123" y="301"/>
                  <a:pt x="123" y="301"/>
                  <a:pt x="123" y="301"/>
                </a:cubicBezTo>
                <a:cubicBezTo>
                  <a:pt x="115" y="311"/>
                  <a:pt x="112" y="326"/>
                  <a:pt x="117" y="340"/>
                </a:cubicBezTo>
                <a:cubicBezTo>
                  <a:pt x="118" y="345"/>
                  <a:pt x="120" y="348"/>
                  <a:pt x="123" y="352"/>
                </a:cubicBezTo>
                <a:cubicBezTo>
                  <a:pt x="76" y="396"/>
                  <a:pt x="76" y="396"/>
                  <a:pt x="76" y="396"/>
                </a:cubicBezTo>
                <a:cubicBezTo>
                  <a:pt x="70" y="392"/>
                  <a:pt x="62" y="391"/>
                  <a:pt x="55" y="393"/>
                </a:cubicBezTo>
                <a:cubicBezTo>
                  <a:pt x="43" y="398"/>
                  <a:pt x="37" y="411"/>
                  <a:pt x="42" y="423"/>
                </a:cubicBezTo>
                <a:cubicBezTo>
                  <a:pt x="46" y="435"/>
                  <a:pt x="59" y="441"/>
                  <a:pt x="71" y="437"/>
                </a:cubicBezTo>
                <a:cubicBezTo>
                  <a:pt x="83" y="432"/>
                  <a:pt x="89" y="419"/>
                  <a:pt x="85" y="407"/>
                </a:cubicBezTo>
                <a:cubicBezTo>
                  <a:pt x="84" y="404"/>
                  <a:pt x="82" y="402"/>
                  <a:pt x="80" y="400"/>
                </a:cubicBezTo>
                <a:cubicBezTo>
                  <a:pt x="127" y="356"/>
                  <a:pt x="127" y="356"/>
                  <a:pt x="127" y="356"/>
                </a:cubicBezTo>
                <a:cubicBezTo>
                  <a:pt x="138" y="366"/>
                  <a:pt x="154" y="370"/>
                  <a:pt x="168" y="365"/>
                </a:cubicBezTo>
                <a:cubicBezTo>
                  <a:pt x="188" y="358"/>
                  <a:pt x="198" y="338"/>
                  <a:pt x="195" y="319"/>
                </a:cubicBezTo>
                <a:cubicBezTo>
                  <a:pt x="225" y="308"/>
                  <a:pt x="225" y="308"/>
                  <a:pt x="225" y="308"/>
                </a:cubicBezTo>
                <a:cubicBezTo>
                  <a:pt x="239" y="339"/>
                  <a:pt x="274" y="354"/>
                  <a:pt x="307" y="342"/>
                </a:cubicBezTo>
                <a:cubicBezTo>
                  <a:pt x="319" y="338"/>
                  <a:pt x="330" y="330"/>
                  <a:pt x="337" y="320"/>
                </a:cubicBezTo>
                <a:cubicBezTo>
                  <a:pt x="360" y="335"/>
                  <a:pt x="360" y="335"/>
                  <a:pt x="360" y="335"/>
                </a:cubicBezTo>
                <a:cubicBezTo>
                  <a:pt x="357" y="344"/>
                  <a:pt x="357" y="353"/>
                  <a:pt x="360" y="362"/>
                </a:cubicBezTo>
                <a:cubicBezTo>
                  <a:pt x="361" y="365"/>
                  <a:pt x="362" y="367"/>
                  <a:pt x="363" y="369"/>
                </a:cubicBezTo>
                <a:cubicBezTo>
                  <a:pt x="301" y="405"/>
                  <a:pt x="301" y="405"/>
                  <a:pt x="301" y="405"/>
                </a:cubicBezTo>
                <a:cubicBezTo>
                  <a:pt x="287" y="389"/>
                  <a:pt x="264" y="382"/>
                  <a:pt x="243" y="390"/>
                </a:cubicBezTo>
                <a:cubicBezTo>
                  <a:pt x="217" y="399"/>
                  <a:pt x="203" y="427"/>
                  <a:pt x="210" y="454"/>
                </a:cubicBezTo>
                <a:cubicBezTo>
                  <a:pt x="173" y="463"/>
                  <a:pt x="173" y="463"/>
                  <a:pt x="173" y="463"/>
                </a:cubicBezTo>
                <a:cubicBezTo>
                  <a:pt x="167" y="447"/>
                  <a:pt x="148" y="438"/>
                  <a:pt x="132" y="444"/>
                </a:cubicBezTo>
                <a:cubicBezTo>
                  <a:pt x="115" y="450"/>
                  <a:pt x="107" y="468"/>
                  <a:pt x="113" y="485"/>
                </a:cubicBezTo>
                <a:cubicBezTo>
                  <a:pt x="119" y="501"/>
                  <a:pt x="137" y="510"/>
                  <a:pt x="153" y="504"/>
                </a:cubicBezTo>
                <a:cubicBezTo>
                  <a:pt x="161" y="501"/>
                  <a:pt x="166" y="496"/>
                  <a:pt x="170" y="490"/>
                </a:cubicBezTo>
                <a:cubicBezTo>
                  <a:pt x="279" y="546"/>
                  <a:pt x="279" y="546"/>
                  <a:pt x="279" y="546"/>
                </a:cubicBezTo>
                <a:cubicBezTo>
                  <a:pt x="278" y="549"/>
                  <a:pt x="278" y="552"/>
                  <a:pt x="279" y="555"/>
                </a:cubicBezTo>
                <a:cubicBezTo>
                  <a:pt x="282" y="562"/>
                  <a:pt x="290" y="566"/>
                  <a:pt x="297" y="563"/>
                </a:cubicBezTo>
                <a:cubicBezTo>
                  <a:pt x="303" y="561"/>
                  <a:pt x="307" y="553"/>
                  <a:pt x="305" y="546"/>
                </a:cubicBezTo>
                <a:cubicBezTo>
                  <a:pt x="302" y="539"/>
                  <a:pt x="294" y="535"/>
                  <a:pt x="288" y="538"/>
                </a:cubicBezTo>
                <a:cubicBezTo>
                  <a:pt x="285" y="539"/>
                  <a:pt x="283" y="541"/>
                  <a:pt x="281" y="543"/>
                </a:cubicBezTo>
                <a:cubicBezTo>
                  <a:pt x="172" y="487"/>
                  <a:pt x="172" y="487"/>
                  <a:pt x="172" y="487"/>
                </a:cubicBezTo>
                <a:cubicBezTo>
                  <a:pt x="174" y="481"/>
                  <a:pt x="175" y="475"/>
                  <a:pt x="174" y="469"/>
                </a:cubicBezTo>
                <a:cubicBezTo>
                  <a:pt x="212" y="459"/>
                  <a:pt x="212" y="459"/>
                  <a:pt x="212" y="459"/>
                </a:cubicBezTo>
                <a:cubicBezTo>
                  <a:pt x="223" y="485"/>
                  <a:pt x="252" y="498"/>
                  <a:pt x="279" y="489"/>
                </a:cubicBezTo>
                <a:cubicBezTo>
                  <a:pt x="296" y="483"/>
                  <a:pt x="308" y="469"/>
                  <a:pt x="312" y="453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64" y="464"/>
                  <a:pt x="363" y="471"/>
                  <a:pt x="365" y="478"/>
                </a:cubicBezTo>
                <a:cubicBezTo>
                  <a:pt x="367" y="483"/>
                  <a:pt x="371" y="487"/>
                  <a:pt x="375" y="490"/>
                </a:cubicBezTo>
                <a:cubicBezTo>
                  <a:pt x="366" y="510"/>
                  <a:pt x="366" y="510"/>
                  <a:pt x="366" y="510"/>
                </a:cubicBezTo>
                <a:cubicBezTo>
                  <a:pt x="360" y="507"/>
                  <a:pt x="353" y="507"/>
                  <a:pt x="347" y="509"/>
                </a:cubicBezTo>
                <a:cubicBezTo>
                  <a:pt x="333" y="514"/>
                  <a:pt x="326" y="529"/>
                  <a:pt x="331" y="543"/>
                </a:cubicBezTo>
                <a:cubicBezTo>
                  <a:pt x="335" y="557"/>
                  <a:pt x="351" y="564"/>
                  <a:pt x="365" y="559"/>
                </a:cubicBezTo>
                <a:cubicBezTo>
                  <a:pt x="378" y="554"/>
                  <a:pt x="386" y="539"/>
                  <a:pt x="381" y="525"/>
                </a:cubicBezTo>
                <a:cubicBezTo>
                  <a:pt x="379" y="519"/>
                  <a:pt x="375" y="515"/>
                  <a:pt x="370" y="512"/>
                </a:cubicBezTo>
                <a:cubicBezTo>
                  <a:pt x="378" y="492"/>
                  <a:pt x="378" y="492"/>
                  <a:pt x="378" y="492"/>
                </a:cubicBezTo>
                <a:cubicBezTo>
                  <a:pt x="384" y="495"/>
                  <a:pt x="391" y="496"/>
                  <a:pt x="398" y="493"/>
                </a:cubicBezTo>
                <a:cubicBezTo>
                  <a:pt x="411" y="489"/>
                  <a:pt x="418" y="474"/>
                  <a:pt x="413" y="461"/>
                </a:cubicBezTo>
                <a:cubicBezTo>
                  <a:pt x="408" y="448"/>
                  <a:pt x="394" y="441"/>
                  <a:pt x="381" y="446"/>
                </a:cubicBezTo>
                <a:cubicBezTo>
                  <a:pt x="376" y="448"/>
                  <a:pt x="372" y="451"/>
                  <a:pt x="369" y="455"/>
                </a:cubicBezTo>
                <a:cubicBezTo>
                  <a:pt x="313" y="449"/>
                  <a:pt x="313" y="449"/>
                  <a:pt x="313" y="449"/>
                </a:cubicBezTo>
                <a:cubicBezTo>
                  <a:pt x="315" y="440"/>
                  <a:pt x="314" y="431"/>
                  <a:pt x="311" y="422"/>
                </a:cubicBezTo>
                <a:cubicBezTo>
                  <a:pt x="310" y="419"/>
                  <a:pt x="309" y="417"/>
                  <a:pt x="308" y="415"/>
                </a:cubicBezTo>
                <a:cubicBezTo>
                  <a:pt x="371" y="379"/>
                  <a:pt x="371" y="379"/>
                  <a:pt x="371" y="379"/>
                </a:cubicBezTo>
                <a:cubicBezTo>
                  <a:pt x="382" y="388"/>
                  <a:pt x="397" y="392"/>
                  <a:pt x="412" y="387"/>
                </a:cubicBezTo>
                <a:cubicBezTo>
                  <a:pt x="415" y="386"/>
                  <a:pt x="419" y="384"/>
                  <a:pt x="421" y="382"/>
                </a:cubicBezTo>
                <a:cubicBezTo>
                  <a:pt x="466" y="436"/>
                  <a:pt x="466" y="436"/>
                  <a:pt x="466" y="436"/>
                </a:cubicBezTo>
                <a:cubicBezTo>
                  <a:pt x="460" y="444"/>
                  <a:pt x="457" y="454"/>
                  <a:pt x="461" y="464"/>
                </a:cubicBezTo>
                <a:cubicBezTo>
                  <a:pt x="466" y="479"/>
                  <a:pt x="482" y="486"/>
                  <a:pt x="497" y="481"/>
                </a:cubicBezTo>
                <a:cubicBezTo>
                  <a:pt x="512" y="476"/>
                  <a:pt x="520" y="460"/>
                  <a:pt x="514" y="445"/>
                </a:cubicBezTo>
                <a:cubicBezTo>
                  <a:pt x="509" y="430"/>
                  <a:pt x="493" y="422"/>
                  <a:pt x="478" y="428"/>
                </a:cubicBezTo>
                <a:cubicBezTo>
                  <a:pt x="475" y="429"/>
                  <a:pt x="473" y="430"/>
                  <a:pt x="470" y="432"/>
                </a:cubicBezTo>
                <a:cubicBezTo>
                  <a:pt x="426" y="378"/>
                  <a:pt x="426" y="378"/>
                  <a:pt x="426" y="378"/>
                </a:cubicBezTo>
                <a:cubicBezTo>
                  <a:pt x="432" y="373"/>
                  <a:pt x="436" y="366"/>
                  <a:pt x="437" y="359"/>
                </a:cubicBezTo>
                <a:cubicBezTo>
                  <a:pt x="476" y="369"/>
                  <a:pt x="476" y="369"/>
                  <a:pt x="476" y="369"/>
                </a:cubicBezTo>
                <a:cubicBezTo>
                  <a:pt x="476" y="371"/>
                  <a:pt x="476" y="373"/>
                  <a:pt x="477" y="375"/>
                </a:cubicBezTo>
                <a:cubicBezTo>
                  <a:pt x="479" y="381"/>
                  <a:pt x="486" y="385"/>
                  <a:pt x="493" y="382"/>
                </a:cubicBezTo>
                <a:cubicBezTo>
                  <a:pt x="499" y="380"/>
                  <a:pt x="502" y="373"/>
                  <a:pt x="500" y="367"/>
                </a:cubicBezTo>
                <a:cubicBezTo>
                  <a:pt x="498" y="360"/>
                  <a:pt x="491" y="357"/>
                  <a:pt x="485" y="359"/>
                </a:cubicBezTo>
                <a:cubicBezTo>
                  <a:pt x="481" y="361"/>
                  <a:pt x="479" y="363"/>
                  <a:pt x="477" y="366"/>
                </a:cubicBezTo>
                <a:cubicBezTo>
                  <a:pt x="438" y="355"/>
                  <a:pt x="438" y="355"/>
                  <a:pt x="438" y="355"/>
                </a:cubicBezTo>
                <a:cubicBezTo>
                  <a:pt x="439" y="349"/>
                  <a:pt x="439" y="342"/>
                  <a:pt x="436" y="335"/>
                </a:cubicBezTo>
                <a:cubicBezTo>
                  <a:pt x="436" y="334"/>
                  <a:pt x="435" y="332"/>
                  <a:pt x="435" y="331"/>
                </a:cubicBezTo>
                <a:cubicBezTo>
                  <a:pt x="465" y="321"/>
                  <a:pt x="465" y="321"/>
                  <a:pt x="465" y="321"/>
                </a:cubicBezTo>
                <a:cubicBezTo>
                  <a:pt x="468" y="327"/>
                  <a:pt x="475" y="331"/>
                  <a:pt x="482" y="328"/>
                </a:cubicBezTo>
                <a:cubicBezTo>
                  <a:pt x="485" y="327"/>
                  <a:pt x="488" y="325"/>
                  <a:pt x="489" y="322"/>
                </a:cubicBezTo>
                <a:cubicBezTo>
                  <a:pt x="514" y="331"/>
                  <a:pt x="514" y="331"/>
                  <a:pt x="514" y="331"/>
                </a:cubicBezTo>
                <a:cubicBezTo>
                  <a:pt x="513" y="337"/>
                  <a:pt x="513" y="343"/>
                  <a:pt x="515" y="349"/>
                </a:cubicBezTo>
                <a:cubicBezTo>
                  <a:pt x="521" y="364"/>
                  <a:pt x="538" y="373"/>
                  <a:pt x="554" y="367"/>
                </a:cubicBezTo>
                <a:cubicBezTo>
                  <a:pt x="569" y="361"/>
                  <a:pt x="578" y="344"/>
                  <a:pt x="572" y="328"/>
                </a:cubicBezTo>
                <a:cubicBezTo>
                  <a:pt x="566" y="312"/>
                  <a:pt x="549" y="304"/>
                  <a:pt x="533" y="310"/>
                </a:cubicBezTo>
                <a:cubicBezTo>
                  <a:pt x="525" y="313"/>
                  <a:pt x="518" y="320"/>
                  <a:pt x="515" y="328"/>
                </a:cubicBezTo>
                <a:cubicBezTo>
                  <a:pt x="490" y="318"/>
                  <a:pt x="490" y="318"/>
                  <a:pt x="490" y="318"/>
                </a:cubicBezTo>
                <a:cubicBezTo>
                  <a:pt x="491" y="316"/>
                  <a:pt x="491" y="314"/>
                  <a:pt x="490" y="311"/>
                </a:cubicBezTo>
                <a:cubicBezTo>
                  <a:pt x="487" y="304"/>
                  <a:pt x="480" y="301"/>
                  <a:pt x="473" y="303"/>
                </a:cubicBezTo>
                <a:cubicBezTo>
                  <a:pt x="467" y="305"/>
                  <a:pt x="463" y="312"/>
                  <a:pt x="464" y="318"/>
                </a:cubicBezTo>
                <a:cubicBezTo>
                  <a:pt x="433" y="328"/>
                  <a:pt x="433" y="328"/>
                  <a:pt x="433" y="328"/>
                </a:cubicBezTo>
                <a:cubicBezTo>
                  <a:pt x="423" y="312"/>
                  <a:pt x="403" y="304"/>
                  <a:pt x="385" y="311"/>
                </a:cubicBezTo>
                <a:cubicBezTo>
                  <a:pt x="377" y="313"/>
                  <a:pt x="370" y="318"/>
                  <a:pt x="366" y="325"/>
                </a:cubicBezTo>
                <a:cubicBezTo>
                  <a:pt x="343" y="309"/>
                  <a:pt x="343" y="309"/>
                  <a:pt x="343" y="309"/>
                </a:cubicBezTo>
                <a:cubicBezTo>
                  <a:pt x="351" y="294"/>
                  <a:pt x="353" y="276"/>
                  <a:pt x="347" y="258"/>
                </a:cubicBezTo>
                <a:cubicBezTo>
                  <a:pt x="340" y="241"/>
                  <a:pt x="328" y="227"/>
                  <a:pt x="312" y="220"/>
                </a:cubicBezTo>
                <a:cubicBezTo>
                  <a:pt x="321" y="191"/>
                  <a:pt x="321" y="191"/>
                  <a:pt x="321" y="191"/>
                </a:cubicBezTo>
                <a:cubicBezTo>
                  <a:pt x="328" y="191"/>
                  <a:pt x="334" y="191"/>
                  <a:pt x="341" y="189"/>
                </a:cubicBezTo>
                <a:cubicBezTo>
                  <a:pt x="348" y="186"/>
                  <a:pt x="353" y="182"/>
                  <a:pt x="358" y="177"/>
                </a:cubicBezTo>
                <a:cubicBezTo>
                  <a:pt x="391" y="202"/>
                  <a:pt x="391" y="202"/>
                  <a:pt x="391" y="202"/>
                </a:cubicBezTo>
                <a:cubicBezTo>
                  <a:pt x="385" y="214"/>
                  <a:pt x="384" y="229"/>
                  <a:pt x="389" y="243"/>
                </a:cubicBezTo>
                <a:cubicBezTo>
                  <a:pt x="399" y="270"/>
                  <a:pt x="429" y="284"/>
                  <a:pt x="456" y="275"/>
                </a:cubicBezTo>
                <a:cubicBezTo>
                  <a:pt x="478" y="267"/>
                  <a:pt x="492" y="245"/>
                  <a:pt x="491" y="223"/>
                </a:cubicBezTo>
                <a:cubicBezTo>
                  <a:pt x="523" y="220"/>
                  <a:pt x="523" y="220"/>
                  <a:pt x="523" y="220"/>
                </a:cubicBezTo>
                <a:cubicBezTo>
                  <a:pt x="528" y="233"/>
                  <a:pt x="543" y="240"/>
                  <a:pt x="556" y="235"/>
                </a:cubicBezTo>
                <a:cubicBezTo>
                  <a:pt x="570" y="230"/>
                  <a:pt x="577" y="215"/>
                  <a:pt x="573" y="201"/>
                </a:cubicBezTo>
                <a:cubicBezTo>
                  <a:pt x="568" y="187"/>
                  <a:pt x="552" y="180"/>
                  <a:pt x="539" y="185"/>
                </a:cubicBezTo>
                <a:cubicBezTo>
                  <a:pt x="525" y="189"/>
                  <a:pt x="518" y="203"/>
                  <a:pt x="522" y="216"/>
                </a:cubicBezTo>
                <a:cubicBezTo>
                  <a:pt x="491" y="219"/>
                  <a:pt x="491" y="219"/>
                  <a:pt x="491" y="219"/>
                </a:cubicBezTo>
                <a:cubicBezTo>
                  <a:pt x="490" y="215"/>
                  <a:pt x="490" y="211"/>
                  <a:pt x="488" y="207"/>
                </a:cubicBezTo>
                <a:cubicBezTo>
                  <a:pt x="481" y="188"/>
                  <a:pt x="464" y="175"/>
                  <a:pt x="445" y="173"/>
                </a:cubicBezTo>
                <a:cubicBezTo>
                  <a:pt x="441" y="131"/>
                  <a:pt x="441" y="131"/>
                  <a:pt x="441" y="131"/>
                </a:cubicBezTo>
                <a:cubicBezTo>
                  <a:pt x="442" y="131"/>
                  <a:pt x="443" y="131"/>
                  <a:pt x="444" y="130"/>
                </a:cubicBezTo>
                <a:cubicBezTo>
                  <a:pt x="463" y="124"/>
                  <a:pt x="472" y="103"/>
                  <a:pt x="466" y="84"/>
                </a:cubicBezTo>
                <a:cubicBezTo>
                  <a:pt x="459" y="65"/>
                  <a:pt x="438" y="55"/>
                  <a:pt x="419" y="62"/>
                </a:cubicBezTo>
                <a:cubicBezTo>
                  <a:pt x="400" y="68"/>
                  <a:pt x="390" y="89"/>
                  <a:pt x="397" y="108"/>
                </a:cubicBezTo>
                <a:cubicBezTo>
                  <a:pt x="402" y="122"/>
                  <a:pt x="415" y="131"/>
                  <a:pt x="429" y="132"/>
                </a:cubicBezTo>
                <a:cubicBezTo>
                  <a:pt x="432" y="173"/>
                  <a:pt x="432" y="173"/>
                  <a:pt x="432" y="173"/>
                </a:cubicBezTo>
                <a:cubicBezTo>
                  <a:pt x="429" y="173"/>
                  <a:pt x="425" y="174"/>
                  <a:pt x="421" y="175"/>
                </a:cubicBezTo>
                <a:cubicBezTo>
                  <a:pt x="409" y="180"/>
                  <a:pt x="400" y="187"/>
                  <a:pt x="394" y="197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8" y="162"/>
                  <a:pt x="370" y="149"/>
                  <a:pt x="365" y="137"/>
                </a:cubicBezTo>
                <a:cubicBezTo>
                  <a:pt x="358" y="116"/>
                  <a:pt x="335" y="105"/>
                  <a:pt x="314" y="112"/>
                </a:cubicBezTo>
                <a:cubicBezTo>
                  <a:pt x="314" y="112"/>
                  <a:pt x="313" y="112"/>
                  <a:pt x="313" y="112"/>
                </a:cubicBezTo>
                <a:cubicBezTo>
                  <a:pt x="302" y="81"/>
                  <a:pt x="302" y="81"/>
                  <a:pt x="302" y="81"/>
                </a:cubicBezTo>
                <a:cubicBezTo>
                  <a:pt x="311" y="74"/>
                  <a:pt x="315" y="62"/>
                  <a:pt x="311" y="51"/>
                </a:cubicBezTo>
                <a:cubicBezTo>
                  <a:pt x="311" y="51"/>
                  <a:pt x="311" y="51"/>
                  <a:pt x="311" y="51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9"/>
                  <a:pt x="368" y="42"/>
                  <a:pt x="377" y="39"/>
                </a:cubicBezTo>
                <a:cubicBezTo>
                  <a:pt x="387" y="36"/>
                  <a:pt x="392" y="25"/>
                  <a:pt x="388" y="15"/>
                </a:cubicBezTo>
                <a:cubicBezTo>
                  <a:pt x="385" y="5"/>
                  <a:pt x="374" y="0"/>
                  <a:pt x="364" y="4"/>
                </a:cubicBezTo>
                <a:cubicBezTo>
                  <a:pt x="355" y="7"/>
                  <a:pt x="350" y="18"/>
                  <a:pt x="353" y="28"/>
                </a:cubicBezTo>
                <a:cubicBezTo>
                  <a:pt x="309" y="47"/>
                  <a:pt x="309" y="47"/>
                  <a:pt x="309" y="47"/>
                </a:cubicBezTo>
                <a:cubicBezTo>
                  <a:pt x="303" y="36"/>
                  <a:pt x="290" y="31"/>
                  <a:pt x="277" y="35"/>
                </a:cubicBezTo>
                <a:cubicBezTo>
                  <a:pt x="268" y="38"/>
                  <a:pt x="262" y="47"/>
                  <a:pt x="260" y="56"/>
                </a:cubicBezTo>
                <a:cubicBezTo>
                  <a:pt x="189" y="50"/>
                  <a:pt x="189" y="50"/>
                  <a:pt x="189" y="50"/>
                </a:cubicBezTo>
                <a:cubicBezTo>
                  <a:pt x="189" y="47"/>
                  <a:pt x="189" y="44"/>
                  <a:pt x="188" y="42"/>
                </a:cubicBezTo>
                <a:cubicBezTo>
                  <a:pt x="183" y="29"/>
                  <a:pt x="170" y="23"/>
                  <a:pt x="157" y="27"/>
                </a:cubicBezTo>
                <a:cubicBezTo>
                  <a:pt x="145" y="32"/>
                  <a:pt x="138" y="45"/>
                  <a:pt x="143" y="58"/>
                </a:cubicBezTo>
                <a:close/>
                <a:moveTo>
                  <a:pt x="50" y="314"/>
                </a:moveTo>
                <a:cubicBezTo>
                  <a:pt x="54" y="326"/>
                  <a:pt x="48" y="338"/>
                  <a:pt x="37" y="342"/>
                </a:cubicBezTo>
                <a:cubicBezTo>
                  <a:pt x="26" y="346"/>
                  <a:pt x="13" y="340"/>
                  <a:pt x="9" y="329"/>
                </a:cubicBezTo>
                <a:cubicBezTo>
                  <a:pt x="5" y="318"/>
                  <a:pt x="11" y="305"/>
                  <a:pt x="23" y="301"/>
                </a:cubicBezTo>
                <a:cubicBezTo>
                  <a:pt x="34" y="297"/>
                  <a:pt x="46" y="303"/>
                  <a:pt x="50" y="314"/>
                </a:cubicBezTo>
                <a:close/>
                <a:moveTo>
                  <a:pt x="363" y="555"/>
                </a:moveTo>
                <a:cubicBezTo>
                  <a:pt x="352" y="559"/>
                  <a:pt x="339" y="553"/>
                  <a:pt x="335" y="542"/>
                </a:cubicBezTo>
                <a:cubicBezTo>
                  <a:pt x="331" y="530"/>
                  <a:pt x="337" y="518"/>
                  <a:pt x="348" y="514"/>
                </a:cubicBezTo>
                <a:cubicBezTo>
                  <a:pt x="360" y="510"/>
                  <a:pt x="372" y="516"/>
                  <a:pt x="376" y="527"/>
                </a:cubicBezTo>
                <a:cubicBezTo>
                  <a:pt x="380" y="538"/>
                  <a:pt x="374" y="551"/>
                  <a:pt x="363" y="555"/>
                </a:cubicBezTo>
                <a:close/>
                <a:moveTo>
                  <a:pt x="275" y="477"/>
                </a:moveTo>
                <a:cubicBezTo>
                  <a:pt x="254" y="485"/>
                  <a:pt x="231" y="474"/>
                  <a:pt x="223" y="453"/>
                </a:cubicBezTo>
                <a:cubicBezTo>
                  <a:pt x="215" y="432"/>
                  <a:pt x="226" y="409"/>
                  <a:pt x="247" y="401"/>
                </a:cubicBezTo>
                <a:cubicBezTo>
                  <a:pt x="269" y="394"/>
                  <a:pt x="292" y="405"/>
                  <a:pt x="299" y="426"/>
                </a:cubicBezTo>
                <a:cubicBezTo>
                  <a:pt x="307" y="447"/>
                  <a:pt x="296" y="470"/>
                  <a:pt x="275" y="477"/>
                </a:cubicBezTo>
                <a:close/>
                <a:moveTo>
                  <a:pt x="540" y="189"/>
                </a:moveTo>
                <a:cubicBezTo>
                  <a:pt x="551" y="185"/>
                  <a:pt x="564" y="191"/>
                  <a:pt x="568" y="203"/>
                </a:cubicBezTo>
                <a:cubicBezTo>
                  <a:pt x="572" y="214"/>
                  <a:pt x="566" y="226"/>
                  <a:pt x="555" y="230"/>
                </a:cubicBezTo>
                <a:cubicBezTo>
                  <a:pt x="543" y="234"/>
                  <a:pt x="531" y="229"/>
                  <a:pt x="527" y="217"/>
                </a:cubicBezTo>
                <a:cubicBezTo>
                  <a:pt x="523" y="206"/>
                  <a:pt x="529" y="193"/>
                  <a:pt x="540" y="189"/>
                </a:cubicBezTo>
                <a:close/>
                <a:moveTo>
                  <a:pt x="477" y="211"/>
                </a:moveTo>
                <a:cubicBezTo>
                  <a:pt x="484" y="232"/>
                  <a:pt x="473" y="256"/>
                  <a:pt x="452" y="263"/>
                </a:cubicBezTo>
                <a:cubicBezTo>
                  <a:pt x="431" y="271"/>
                  <a:pt x="408" y="260"/>
                  <a:pt x="400" y="239"/>
                </a:cubicBezTo>
                <a:cubicBezTo>
                  <a:pt x="393" y="218"/>
                  <a:pt x="404" y="194"/>
                  <a:pt x="425" y="187"/>
                </a:cubicBezTo>
                <a:cubicBezTo>
                  <a:pt x="446" y="179"/>
                  <a:pt x="469" y="190"/>
                  <a:pt x="477" y="211"/>
                </a:cubicBezTo>
                <a:close/>
                <a:moveTo>
                  <a:pt x="130" y="193"/>
                </a:moveTo>
                <a:cubicBezTo>
                  <a:pt x="123" y="172"/>
                  <a:pt x="134" y="149"/>
                  <a:pt x="155" y="141"/>
                </a:cubicBezTo>
                <a:cubicBezTo>
                  <a:pt x="176" y="134"/>
                  <a:pt x="199" y="145"/>
                  <a:pt x="206" y="166"/>
                </a:cubicBezTo>
                <a:cubicBezTo>
                  <a:pt x="214" y="187"/>
                  <a:pt x="203" y="210"/>
                  <a:pt x="182" y="218"/>
                </a:cubicBezTo>
                <a:cubicBezTo>
                  <a:pt x="161" y="225"/>
                  <a:pt x="138" y="214"/>
                  <a:pt x="130" y="193"/>
                </a:cubicBezTo>
                <a:close/>
                <a:moveTo>
                  <a:pt x="221" y="297"/>
                </a:moveTo>
                <a:cubicBezTo>
                  <a:pt x="190" y="307"/>
                  <a:pt x="190" y="307"/>
                  <a:pt x="190" y="307"/>
                </a:cubicBezTo>
                <a:cubicBezTo>
                  <a:pt x="184" y="295"/>
                  <a:pt x="172" y="288"/>
                  <a:pt x="160" y="286"/>
                </a:cubicBezTo>
                <a:cubicBezTo>
                  <a:pt x="158" y="231"/>
                  <a:pt x="158" y="231"/>
                  <a:pt x="158" y="231"/>
                </a:cubicBezTo>
                <a:cubicBezTo>
                  <a:pt x="167" y="233"/>
                  <a:pt x="177" y="232"/>
                  <a:pt x="186" y="229"/>
                </a:cubicBezTo>
                <a:cubicBezTo>
                  <a:pt x="209" y="221"/>
                  <a:pt x="223" y="198"/>
                  <a:pt x="221" y="175"/>
                </a:cubicBezTo>
                <a:cubicBezTo>
                  <a:pt x="288" y="158"/>
                  <a:pt x="288" y="158"/>
                  <a:pt x="288" y="158"/>
                </a:cubicBezTo>
                <a:cubicBezTo>
                  <a:pt x="288" y="160"/>
                  <a:pt x="288" y="162"/>
                  <a:pt x="289" y="164"/>
                </a:cubicBezTo>
                <a:cubicBezTo>
                  <a:pt x="293" y="175"/>
                  <a:pt x="300" y="182"/>
                  <a:pt x="310" y="187"/>
                </a:cubicBezTo>
                <a:cubicBezTo>
                  <a:pt x="301" y="216"/>
                  <a:pt x="301" y="216"/>
                  <a:pt x="301" y="216"/>
                </a:cubicBezTo>
                <a:cubicBezTo>
                  <a:pt x="288" y="213"/>
                  <a:pt x="275" y="213"/>
                  <a:pt x="262" y="218"/>
                </a:cubicBezTo>
                <a:cubicBezTo>
                  <a:pt x="230" y="230"/>
                  <a:pt x="212" y="264"/>
                  <a:pt x="221" y="297"/>
                </a:cubicBezTo>
                <a:close/>
                <a:moveTo>
                  <a:pt x="260" y="59"/>
                </a:moveTo>
                <a:cubicBezTo>
                  <a:pt x="260" y="62"/>
                  <a:pt x="260" y="66"/>
                  <a:pt x="261" y="69"/>
                </a:cubicBezTo>
                <a:cubicBezTo>
                  <a:pt x="266" y="82"/>
                  <a:pt x="281" y="89"/>
                  <a:pt x="295" y="85"/>
                </a:cubicBezTo>
                <a:cubicBezTo>
                  <a:pt x="296" y="84"/>
                  <a:pt x="296" y="84"/>
                  <a:pt x="297" y="84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294" y="122"/>
                  <a:pt x="286" y="137"/>
                  <a:pt x="287" y="152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9" y="166"/>
                  <a:pt x="219" y="164"/>
                  <a:pt x="218" y="162"/>
                </a:cubicBezTo>
                <a:cubicBezTo>
                  <a:pt x="210" y="139"/>
                  <a:pt x="188" y="126"/>
                  <a:pt x="166" y="12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69" y="73"/>
                  <a:pt x="171" y="73"/>
                  <a:pt x="173" y="72"/>
                </a:cubicBezTo>
                <a:cubicBezTo>
                  <a:pt x="182" y="69"/>
                  <a:pt x="187" y="62"/>
                  <a:pt x="189" y="54"/>
                </a:cubicBezTo>
                <a:lnTo>
                  <a:pt x="260" y="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06750" y="1724025"/>
            <a:ext cx="579438" cy="625475"/>
            <a:chOff x="6242320" y="1105727"/>
            <a:chExt cx="579005" cy="626656"/>
          </a:xfrm>
        </p:grpSpPr>
        <p:sp>
          <p:nvSpPr>
            <p:cNvPr id="38923" name="TextBox 6"/>
            <p:cNvSpPr txBox="1"/>
            <p:nvPr/>
          </p:nvSpPr>
          <p:spPr>
            <a:xfrm>
              <a:off x="6327224" y="1105727"/>
              <a:ext cx="448425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FF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924" name="文本框 22"/>
            <p:cNvSpPr txBox="1"/>
            <p:nvPr/>
          </p:nvSpPr>
          <p:spPr>
            <a:xfrm>
              <a:off x="6242320" y="1516939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7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58" grpId="0" build="p"/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6555340" y="2268917"/>
            <a:ext cx="2161649" cy="781623"/>
            <a:chOff x="3774" y="1092"/>
            <a:chExt cx="1064" cy="1084"/>
          </a:xfrm>
          <a:solidFill>
            <a:srgbClr val="6C4C8F"/>
          </a:solidFill>
        </p:grpSpPr>
        <p:sp>
          <p:nvSpPr>
            <p:cNvPr id="35842" name="Oval 3"/>
            <p:cNvSpPr>
              <a:spLocks noChangeArrowheads="1"/>
            </p:cNvSpPr>
            <p:nvPr/>
          </p:nvSpPr>
          <p:spPr bwMode="auto">
            <a:xfrm>
              <a:off x="3774" y="1147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43" name="Oval 4"/>
            <p:cNvSpPr>
              <a:spLocks noChangeArrowheads="1"/>
            </p:cNvSpPr>
            <p:nvPr/>
          </p:nvSpPr>
          <p:spPr bwMode="auto">
            <a:xfrm>
              <a:off x="4096" y="1092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44" name="Oval 5"/>
            <p:cNvSpPr>
              <a:spLocks noChangeArrowheads="1"/>
            </p:cNvSpPr>
            <p:nvPr/>
          </p:nvSpPr>
          <p:spPr bwMode="auto">
            <a:xfrm>
              <a:off x="4025" y="1713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45" name="Oval 6"/>
            <p:cNvSpPr>
              <a:spLocks noChangeArrowheads="1"/>
            </p:cNvSpPr>
            <p:nvPr/>
          </p:nvSpPr>
          <p:spPr bwMode="auto">
            <a:xfrm>
              <a:off x="4373" y="1236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46" name="Oval 7"/>
            <p:cNvSpPr>
              <a:spLocks noChangeArrowheads="1"/>
            </p:cNvSpPr>
            <p:nvPr/>
          </p:nvSpPr>
          <p:spPr bwMode="auto">
            <a:xfrm>
              <a:off x="4674" y="1225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6623607" y="3818028"/>
            <a:ext cx="2196865" cy="262009"/>
            <a:chOff x="3056" y="1935"/>
            <a:chExt cx="1449" cy="463"/>
          </a:xfrm>
          <a:solidFill>
            <a:srgbClr val="3333CC"/>
          </a:solidFill>
        </p:grpSpPr>
        <p:sp>
          <p:nvSpPr>
            <p:cNvPr id="35848" name="Oval 9"/>
            <p:cNvSpPr>
              <a:spLocks noChangeArrowheads="1"/>
            </p:cNvSpPr>
            <p:nvPr/>
          </p:nvSpPr>
          <p:spPr bwMode="auto">
            <a:xfrm>
              <a:off x="3056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49" name="Oval 10"/>
            <p:cNvSpPr>
              <a:spLocks noChangeArrowheads="1"/>
            </p:cNvSpPr>
            <p:nvPr/>
          </p:nvSpPr>
          <p:spPr bwMode="auto">
            <a:xfrm>
              <a:off x="3474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50" name="Oval 11"/>
            <p:cNvSpPr>
              <a:spLocks noChangeArrowheads="1"/>
            </p:cNvSpPr>
            <p:nvPr/>
          </p:nvSpPr>
          <p:spPr bwMode="auto">
            <a:xfrm>
              <a:off x="3919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51" name="Oval 12"/>
            <p:cNvSpPr>
              <a:spLocks noChangeArrowheads="1"/>
            </p:cNvSpPr>
            <p:nvPr/>
          </p:nvSpPr>
          <p:spPr bwMode="auto">
            <a:xfrm>
              <a:off x="4341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52" name="Line 13"/>
            <p:cNvSpPr>
              <a:spLocks noChangeShapeType="1"/>
            </p:cNvSpPr>
            <p:nvPr/>
          </p:nvSpPr>
          <p:spPr bwMode="auto">
            <a:xfrm>
              <a:off x="3220" y="2166"/>
              <a:ext cx="247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53" name="Line 14"/>
            <p:cNvSpPr>
              <a:spLocks noChangeShapeType="1"/>
            </p:cNvSpPr>
            <p:nvPr/>
          </p:nvSpPr>
          <p:spPr bwMode="auto">
            <a:xfrm>
              <a:off x="3638" y="2166"/>
              <a:ext cx="285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54" name="Line 15"/>
            <p:cNvSpPr>
              <a:spLocks noChangeShapeType="1"/>
            </p:cNvSpPr>
            <p:nvPr/>
          </p:nvSpPr>
          <p:spPr bwMode="auto">
            <a:xfrm>
              <a:off x="4078" y="2166"/>
              <a:ext cx="256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0969" name="Rectangle 41"/>
          <p:cNvSpPr>
            <a:spLocks noChangeArrowheads="1"/>
          </p:cNvSpPr>
          <p:nvPr/>
        </p:nvSpPr>
        <p:spPr bwMode="auto">
          <a:xfrm>
            <a:off x="2341563" y="3343275"/>
            <a:ext cx="41925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一个对一个，如线性表、栈、队列</a:t>
            </a:r>
          </a:p>
        </p:txBody>
      </p:sp>
      <p:sp>
        <p:nvSpPr>
          <p:cNvPr id="380970" name="Rectangle 42"/>
          <p:cNvSpPr>
            <a:spLocks noChangeArrowheads="1"/>
          </p:cNvSpPr>
          <p:nvPr/>
        </p:nvSpPr>
        <p:spPr bwMode="auto">
          <a:xfrm>
            <a:off x="3011488" y="4513263"/>
            <a:ext cx="22367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树形结构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一个对多个，如树</a:t>
            </a:r>
          </a:p>
        </p:txBody>
      </p:sp>
      <p:sp>
        <p:nvSpPr>
          <p:cNvPr id="380971" name="Rectangle 43"/>
          <p:cNvSpPr>
            <a:spLocks noChangeArrowheads="1"/>
          </p:cNvSpPr>
          <p:nvPr/>
        </p:nvSpPr>
        <p:spPr bwMode="auto">
          <a:xfrm>
            <a:off x="1958975" y="1879600"/>
            <a:ext cx="4035425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数据元素间除“同属于一个集合”外，无其它关系</a:t>
            </a:r>
          </a:p>
        </p:txBody>
      </p:sp>
      <p:sp>
        <p:nvSpPr>
          <p:cNvPr id="380972" name="Rectangle 44"/>
          <p:cNvSpPr>
            <a:spLocks noChangeArrowheads="1"/>
          </p:cNvSpPr>
          <p:nvPr/>
        </p:nvSpPr>
        <p:spPr bwMode="auto">
          <a:xfrm>
            <a:off x="3502025" y="5514975"/>
            <a:ext cx="22367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图形结构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多个对多个，如图</a:t>
            </a:r>
          </a:p>
        </p:txBody>
      </p:sp>
      <p:sp>
        <p:nvSpPr>
          <p:cNvPr id="35884" name="Rectangle 45"/>
          <p:cNvSpPr>
            <a:spLocks noChangeArrowheads="1"/>
          </p:cNvSpPr>
          <p:nvPr/>
        </p:nvSpPr>
        <p:spPr bwMode="auto">
          <a:xfrm>
            <a:off x="827088" y="204788"/>
            <a:ext cx="234632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35885" name="Rectangle 46"/>
          <p:cNvSpPr>
            <a:spLocks noChangeArrowheads="1"/>
          </p:cNvSpPr>
          <p:nvPr/>
        </p:nvSpPr>
        <p:spPr bwMode="auto">
          <a:xfrm>
            <a:off x="263525" y="1017588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划分方法二</a:t>
            </a:r>
          </a:p>
        </p:txBody>
      </p:sp>
      <p:grpSp>
        <p:nvGrpSpPr>
          <p:cNvPr id="39946" name="组合 6"/>
          <p:cNvGrpSpPr/>
          <p:nvPr/>
        </p:nvGrpSpPr>
        <p:grpSpPr>
          <a:xfrm>
            <a:off x="231775" y="1700213"/>
            <a:ext cx="3001963" cy="4665662"/>
            <a:chOff x="356891" y="1907949"/>
            <a:chExt cx="3001452" cy="4665743"/>
          </a:xfrm>
        </p:grpSpPr>
        <p:sp>
          <p:nvSpPr>
            <p:cNvPr id="53" name="Oval 35"/>
            <p:cNvSpPr>
              <a:spLocks noChangeArrowheads="1"/>
            </p:cNvSpPr>
            <p:nvPr/>
          </p:nvSpPr>
          <p:spPr bwMode="auto">
            <a:xfrm>
              <a:off x="2566315" y="5781516"/>
              <a:ext cx="792028" cy="792176"/>
            </a:xfrm>
            <a:prstGeom prst="ellipse">
              <a:avLst/>
            </a:prstGeom>
            <a:solidFill>
              <a:srgbClr val="E5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4" name="Oval 36"/>
            <p:cNvSpPr>
              <a:spLocks noChangeArrowheads="1"/>
            </p:cNvSpPr>
            <p:nvPr/>
          </p:nvSpPr>
          <p:spPr bwMode="auto">
            <a:xfrm>
              <a:off x="2620281" y="5835492"/>
              <a:ext cx="684097" cy="6810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6" name="Oval 38"/>
            <p:cNvSpPr>
              <a:spLocks noChangeArrowheads="1"/>
            </p:cNvSpPr>
            <p:nvPr/>
          </p:nvSpPr>
          <p:spPr bwMode="auto">
            <a:xfrm>
              <a:off x="1883806" y="4705173"/>
              <a:ext cx="988845" cy="990617"/>
            </a:xfrm>
            <a:prstGeom prst="ellipse">
              <a:avLst/>
            </a:prstGeom>
            <a:solidFill>
              <a:srgbClr val="E5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7" name="Oval 39"/>
            <p:cNvSpPr>
              <a:spLocks noChangeArrowheads="1"/>
            </p:cNvSpPr>
            <p:nvPr/>
          </p:nvSpPr>
          <p:spPr bwMode="auto">
            <a:xfrm>
              <a:off x="1950470" y="4773436"/>
              <a:ext cx="853930" cy="8493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9" name="Oval 41"/>
            <p:cNvSpPr>
              <a:spLocks noChangeArrowheads="1"/>
            </p:cNvSpPr>
            <p:nvPr/>
          </p:nvSpPr>
          <p:spPr bwMode="auto">
            <a:xfrm>
              <a:off x="1112412" y="3435151"/>
              <a:ext cx="1234865" cy="1238271"/>
            </a:xfrm>
            <a:prstGeom prst="ellipse">
              <a:avLst/>
            </a:prstGeom>
            <a:solidFill>
              <a:srgbClr val="E5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0" name="Oval 42"/>
            <p:cNvSpPr>
              <a:spLocks noChangeArrowheads="1"/>
            </p:cNvSpPr>
            <p:nvPr/>
          </p:nvSpPr>
          <p:spPr bwMode="auto">
            <a:xfrm>
              <a:off x="1199711" y="3520877"/>
              <a:ext cx="1060269" cy="10652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2" name="Oval 44"/>
            <p:cNvSpPr>
              <a:spLocks noChangeArrowheads="1"/>
            </p:cNvSpPr>
            <p:nvPr/>
          </p:nvSpPr>
          <p:spPr bwMode="auto">
            <a:xfrm>
              <a:off x="356891" y="1907949"/>
              <a:ext cx="1544375" cy="1544664"/>
            </a:xfrm>
            <a:prstGeom prst="ellipse">
              <a:avLst/>
            </a:prstGeom>
            <a:solidFill>
              <a:srgbClr val="E5E8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3" name="Oval 45"/>
            <p:cNvSpPr>
              <a:spLocks noChangeArrowheads="1"/>
            </p:cNvSpPr>
            <p:nvPr/>
          </p:nvSpPr>
          <p:spPr bwMode="auto">
            <a:xfrm>
              <a:off x="466410" y="2017488"/>
              <a:ext cx="1326924" cy="13271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4" name="Freeform 46"/>
            <p:cNvSpPr>
              <a:spLocks noEditPoints="1"/>
            </p:cNvSpPr>
            <p:nvPr/>
          </p:nvSpPr>
          <p:spPr bwMode="auto">
            <a:xfrm>
              <a:off x="466410" y="2017488"/>
              <a:ext cx="696793" cy="693750"/>
            </a:xfrm>
            <a:custGeom>
              <a:avLst/>
              <a:gdLst>
                <a:gd name="T0" fmla="*/ 0 w 194"/>
                <a:gd name="T1" fmla="*/ 193 h 193"/>
                <a:gd name="T2" fmla="*/ 0 w 194"/>
                <a:gd name="T3" fmla="*/ 193 h 193"/>
                <a:gd name="T4" fmla="*/ 0 w 194"/>
                <a:gd name="T5" fmla="*/ 192 h 193"/>
                <a:gd name="T6" fmla="*/ 0 w 194"/>
                <a:gd name="T7" fmla="*/ 192 h 193"/>
                <a:gd name="T8" fmla="*/ 0 w 194"/>
                <a:gd name="T9" fmla="*/ 192 h 193"/>
                <a:gd name="T10" fmla="*/ 0 w 194"/>
                <a:gd name="T11" fmla="*/ 192 h 193"/>
                <a:gd name="T12" fmla="*/ 0 w 194"/>
                <a:gd name="T13" fmla="*/ 191 h 193"/>
                <a:gd name="T14" fmla="*/ 0 w 194"/>
                <a:gd name="T15" fmla="*/ 191 h 193"/>
                <a:gd name="T16" fmla="*/ 0 w 194"/>
                <a:gd name="T17" fmla="*/ 191 h 193"/>
                <a:gd name="T18" fmla="*/ 0 w 194"/>
                <a:gd name="T19" fmla="*/ 190 h 193"/>
                <a:gd name="T20" fmla="*/ 0 w 194"/>
                <a:gd name="T21" fmla="*/ 190 h 193"/>
                <a:gd name="T22" fmla="*/ 0 w 194"/>
                <a:gd name="T23" fmla="*/ 190 h 193"/>
                <a:gd name="T24" fmla="*/ 0 w 194"/>
                <a:gd name="T25" fmla="*/ 189 h 193"/>
                <a:gd name="T26" fmla="*/ 0 w 194"/>
                <a:gd name="T27" fmla="*/ 189 h 193"/>
                <a:gd name="T28" fmla="*/ 0 w 194"/>
                <a:gd name="T29" fmla="*/ 189 h 193"/>
                <a:gd name="T30" fmla="*/ 0 w 194"/>
                <a:gd name="T31" fmla="*/ 189 h 193"/>
                <a:gd name="T32" fmla="*/ 0 w 194"/>
                <a:gd name="T33" fmla="*/ 188 h 193"/>
                <a:gd name="T34" fmla="*/ 0 w 194"/>
                <a:gd name="T35" fmla="*/ 188 h 193"/>
                <a:gd name="T36" fmla="*/ 0 w 194"/>
                <a:gd name="T37" fmla="*/ 188 h 193"/>
                <a:gd name="T38" fmla="*/ 0 w 194"/>
                <a:gd name="T39" fmla="*/ 187 h 193"/>
                <a:gd name="T40" fmla="*/ 0 w 194"/>
                <a:gd name="T41" fmla="*/ 187 h 193"/>
                <a:gd name="T42" fmla="*/ 0 w 194"/>
                <a:gd name="T43" fmla="*/ 187 h 193"/>
                <a:gd name="T44" fmla="*/ 0 w 194"/>
                <a:gd name="T45" fmla="*/ 186 h 193"/>
                <a:gd name="T46" fmla="*/ 0 w 194"/>
                <a:gd name="T47" fmla="*/ 186 h 193"/>
                <a:gd name="T48" fmla="*/ 0 w 194"/>
                <a:gd name="T49" fmla="*/ 186 h 193"/>
                <a:gd name="T50" fmla="*/ 0 w 194"/>
                <a:gd name="T51" fmla="*/ 186 h 193"/>
                <a:gd name="T52" fmla="*/ 0 w 194"/>
                <a:gd name="T53" fmla="*/ 185 h 193"/>
                <a:gd name="T54" fmla="*/ 0 w 194"/>
                <a:gd name="T55" fmla="*/ 185 h 193"/>
                <a:gd name="T56" fmla="*/ 0 w 194"/>
                <a:gd name="T57" fmla="*/ 184 h 193"/>
                <a:gd name="T58" fmla="*/ 194 w 194"/>
                <a:gd name="T59" fmla="*/ 0 h 193"/>
                <a:gd name="T60" fmla="*/ 193 w 194"/>
                <a:gd name="T61" fmla="*/ 0 h 193"/>
                <a:gd name="T62" fmla="*/ 193 w 194"/>
                <a:gd name="T63" fmla="*/ 0 h 193"/>
                <a:gd name="T64" fmla="*/ 192 w 194"/>
                <a:gd name="T65" fmla="*/ 0 h 193"/>
                <a:gd name="T66" fmla="*/ 192 w 194"/>
                <a:gd name="T67" fmla="*/ 0 h 193"/>
                <a:gd name="T68" fmla="*/ 192 w 194"/>
                <a:gd name="T69" fmla="*/ 0 h 193"/>
                <a:gd name="T70" fmla="*/ 191 w 194"/>
                <a:gd name="T71" fmla="*/ 0 h 193"/>
                <a:gd name="T72" fmla="*/ 191 w 194"/>
                <a:gd name="T73" fmla="*/ 0 h 193"/>
                <a:gd name="T74" fmla="*/ 191 w 194"/>
                <a:gd name="T75" fmla="*/ 0 h 193"/>
                <a:gd name="T76" fmla="*/ 190 w 194"/>
                <a:gd name="T77" fmla="*/ 0 h 193"/>
                <a:gd name="T78" fmla="*/ 190 w 194"/>
                <a:gd name="T79" fmla="*/ 0 h 193"/>
                <a:gd name="T80" fmla="*/ 190 w 194"/>
                <a:gd name="T81" fmla="*/ 0 h 193"/>
                <a:gd name="T82" fmla="*/ 189 w 194"/>
                <a:gd name="T83" fmla="*/ 0 h 193"/>
                <a:gd name="T84" fmla="*/ 189 w 194"/>
                <a:gd name="T85" fmla="*/ 0 h 193"/>
                <a:gd name="T86" fmla="*/ 189 w 194"/>
                <a:gd name="T87" fmla="*/ 0 h 193"/>
                <a:gd name="T88" fmla="*/ 189 w 194"/>
                <a:gd name="T89" fmla="*/ 0 h 193"/>
                <a:gd name="T90" fmla="*/ 188 w 194"/>
                <a:gd name="T91" fmla="*/ 0 h 193"/>
                <a:gd name="T92" fmla="*/ 188 w 194"/>
                <a:gd name="T93" fmla="*/ 0 h 193"/>
                <a:gd name="T94" fmla="*/ 188 w 194"/>
                <a:gd name="T95" fmla="*/ 0 h 193"/>
                <a:gd name="T96" fmla="*/ 187 w 194"/>
                <a:gd name="T97" fmla="*/ 0 h 193"/>
                <a:gd name="T98" fmla="*/ 187 w 194"/>
                <a:gd name="T99" fmla="*/ 0 h 193"/>
                <a:gd name="T100" fmla="*/ 187 w 194"/>
                <a:gd name="T101" fmla="*/ 0 h 193"/>
                <a:gd name="T102" fmla="*/ 186 w 194"/>
                <a:gd name="T103" fmla="*/ 0 h 193"/>
                <a:gd name="T104" fmla="*/ 186 w 194"/>
                <a:gd name="T105" fmla="*/ 0 h 193"/>
                <a:gd name="T106" fmla="*/ 186 w 194"/>
                <a:gd name="T107" fmla="*/ 0 h 193"/>
                <a:gd name="T108" fmla="*/ 185 w 194"/>
                <a:gd name="T109" fmla="*/ 0 h 193"/>
                <a:gd name="T110" fmla="*/ 185 w 194"/>
                <a:gd name="T111" fmla="*/ 0 h 193"/>
                <a:gd name="T112" fmla="*/ 0 w 194"/>
                <a:gd name="T113" fmla="*/ 184 h 193"/>
                <a:gd name="T114" fmla="*/ 185 w 194"/>
                <a:gd name="T11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193">
                  <a:moveTo>
                    <a:pt x="0" y="193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moveTo>
                    <a:pt x="0" y="193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moveTo>
                    <a:pt x="0" y="192"/>
                  </a:moveTo>
                  <a:cubicBezTo>
                    <a:pt x="0" y="192"/>
                    <a:pt x="0" y="193"/>
                    <a:pt x="0" y="193"/>
                  </a:cubicBezTo>
                  <a:cubicBezTo>
                    <a:pt x="0" y="193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2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1"/>
                  </a:move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90"/>
                  </a:move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0" y="189"/>
                  </a:moveTo>
                  <a:cubicBezTo>
                    <a:pt x="0" y="189"/>
                    <a:pt x="0" y="190"/>
                    <a:pt x="0" y="190"/>
                  </a:cubicBezTo>
                  <a:cubicBezTo>
                    <a:pt x="0" y="190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9"/>
                  </a:move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8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8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7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moveTo>
                    <a:pt x="0" y="186"/>
                  </a:moveTo>
                  <a:cubicBezTo>
                    <a:pt x="0" y="186"/>
                    <a:pt x="0" y="187"/>
                    <a:pt x="0" y="187"/>
                  </a:cubicBezTo>
                  <a:cubicBezTo>
                    <a:pt x="0" y="187"/>
                    <a:pt x="0" y="187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moveTo>
                    <a:pt x="0" y="184"/>
                  </a:moveTo>
                  <a:cubicBezTo>
                    <a:pt x="0" y="184"/>
                    <a:pt x="0" y="184"/>
                    <a:pt x="0" y="185"/>
                  </a:cubicBezTo>
                  <a:cubicBezTo>
                    <a:pt x="0" y="184"/>
                    <a:pt x="0" y="184"/>
                    <a:pt x="0" y="184"/>
                  </a:cubicBezTo>
                  <a:moveTo>
                    <a:pt x="19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moveTo>
                    <a:pt x="193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moveTo>
                    <a:pt x="193" y="0"/>
                  </a:move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3" y="0"/>
                  </a:cubicBezTo>
                  <a:cubicBezTo>
                    <a:pt x="193" y="0"/>
                    <a:pt x="192" y="0"/>
                    <a:pt x="192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moveTo>
                    <a:pt x="192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1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1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90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moveTo>
                    <a:pt x="189" y="0"/>
                  </a:move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7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moveTo>
                    <a:pt x="186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6" y="0"/>
                  </a:cubicBezTo>
                  <a:moveTo>
                    <a:pt x="18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moveTo>
                    <a:pt x="18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moveTo>
                    <a:pt x="185" y="0"/>
                  </a:moveTo>
                  <a:cubicBezTo>
                    <a:pt x="185" y="0"/>
                    <a:pt x="186" y="0"/>
                    <a:pt x="186" y="0"/>
                  </a:cubicBezTo>
                  <a:cubicBezTo>
                    <a:pt x="186" y="0"/>
                    <a:pt x="185" y="0"/>
                    <a:pt x="185" y="0"/>
                  </a:cubicBezTo>
                  <a:moveTo>
                    <a:pt x="185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moveTo>
                    <a:pt x="185" y="0"/>
                  </a:moveTo>
                  <a:cubicBezTo>
                    <a:pt x="83" y="0"/>
                    <a:pt x="0" y="82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5" name="Freeform 47"/>
            <p:cNvSpPr/>
            <p:nvPr/>
          </p:nvSpPr>
          <p:spPr bwMode="auto">
            <a:xfrm>
              <a:off x="466410" y="2017488"/>
              <a:ext cx="1199946" cy="1196996"/>
            </a:xfrm>
            <a:custGeom>
              <a:avLst/>
              <a:gdLst>
                <a:gd name="T0" fmla="*/ 0 w 334"/>
                <a:gd name="T1" fmla="*/ 184 h 333"/>
                <a:gd name="T2" fmla="*/ 0 w 334"/>
                <a:gd name="T3" fmla="*/ 185 h 333"/>
                <a:gd name="T4" fmla="*/ 0 w 334"/>
                <a:gd name="T5" fmla="*/ 185 h 333"/>
                <a:gd name="T6" fmla="*/ 0 w 334"/>
                <a:gd name="T7" fmla="*/ 185 h 333"/>
                <a:gd name="T8" fmla="*/ 0 w 334"/>
                <a:gd name="T9" fmla="*/ 186 h 333"/>
                <a:gd name="T10" fmla="*/ 0 w 334"/>
                <a:gd name="T11" fmla="*/ 186 h 333"/>
                <a:gd name="T12" fmla="*/ 0 w 334"/>
                <a:gd name="T13" fmla="*/ 186 h 333"/>
                <a:gd name="T14" fmla="*/ 0 w 334"/>
                <a:gd name="T15" fmla="*/ 187 h 333"/>
                <a:gd name="T16" fmla="*/ 0 w 334"/>
                <a:gd name="T17" fmla="*/ 187 h 333"/>
                <a:gd name="T18" fmla="*/ 0 w 334"/>
                <a:gd name="T19" fmla="*/ 187 h 333"/>
                <a:gd name="T20" fmla="*/ 0 w 334"/>
                <a:gd name="T21" fmla="*/ 188 h 333"/>
                <a:gd name="T22" fmla="*/ 0 w 334"/>
                <a:gd name="T23" fmla="*/ 188 h 333"/>
                <a:gd name="T24" fmla="*/ 0 w 334"/>
                <a:gd name="T25" fmla="*/ 188 h 333"/>
                <a:gd name="T26" fmla="*/ 0 w 334"/>
                <a:gd name="T27" fmla="*/ 188 h 333"/>
                <a:gd name="T28" fmla="*/ 0 w 334"/>
                <a:gd name="T29" fmla="*/ 189 h 333"/>
                <a:gd name="T30" fmla="*/ 0 w 334"/>
                <a:gd name="T31" fmla="*/ 189 h 333"/>
                <a:gd name="T32" fmla="*/ 0 w 334"/>
                <a:gd name="T33" fmla="*/ 189 h 333"/>
                <a:gd name="T34" fmla="*/ 0 w 334"/>
                <a:gd name="T35" fmla="*/ 190 h 333"/>
                <a:gd name="T36" fmla="*/ 0 w 334"/>
                <a:gd name="T37" fmla="*/ 190 h 333"/>
                <a:gd name="T38" fmla="*/ 0 w 334"/>
                <a:gd name="T39" fmla="*/ 190 h 333"/>
                <a:gd name="T40" fmla="*/ 0 w 334"/>
                <a:gd name="T41" fmla="*/ 190 h 333"/>
                <a:gd name="T42" fmla="*/ 0 w 334"/>
                <a:gd name="T43" fmla="*/ 191 h 333"/>
                <a:gd name="T44" fmla="*/ 0 w 334"/>
                <a:gd name="T45" fmla="*/ 191 h 333"/>
                <a:gd name="T46" fmla="*/ 0 w 334"/>
                <a:gd name="T47" fmla="*/ 191 h 333"/>
                <a:gd name="T48" fmla="*/ 0 w 334"/>
                <a:gd name="T49" fmla="*/ 192 h 333"/>
                <a:gd name="T50" fmla="*/ 0 w 334"/>
                <a:gd name="T51" fmla="*/ 192 h 333"/>
                <a:gd name="T52" fmla="*/ 0 w 334"/>
                <a:gd name="T53" fmla="*/ 192 h 333"/>
                <a:gd name="T54" fmla="*/ 0 w 334"/>
                <a:gd name="T55" fmla="*/ 193 h 333"/>
                <a:gd name="T56" fmla="*/ 0 w 334"/>
                <a:gd name="T57" fmla="*/ 193 h 333"/>
                <a:gd name="T58" fmla="*/ 0 w 334"/>
                <a:gd name="T59" fmla="*/ 193 h 333"/>
                <a:gd name="T60" fmla="*/ 40 w 334"/>
                <a:gd name="T61" fmla="*/ 224 h 333"/>
                <a:gd name="T62" fmla="*/ 334 w 334"/>
                <a:gd name="T63" fmla="*/ 75 h 333"/>
                <a:gd name="T64" fmla="*/ 194 w 334"/>
                <a:gd name="T65" fmla="*/ 0 h 333"/>
                <a:gd name="T66" fmla="*/ 193 w 334"/>
                <a:gd name="T67" fmla="*/ 0 h 333"/>
                <a:gd name="T68" fmla="*/ 193 w 334"/>
                <a:gd name="T69" fmla="*/ 0 h 333"/>
                <a:gd name="T70" fmla="*/ 192 w 334"/>
                <a:gd name="T71" fmla="*/ 0 h 333"/>
                <a:gd name="T72" fmla="*/ 192 w 334"/>
                <a:gd name="T73" fmla="*/ 0 h 333"/>
                <a:gd name="T74" fmla="*/ 192 w 334"/>
                <a:gd name="T75" fmla="*/ 0 h 333"/>
                <a:gd name="T76" fmla="*/ 191 w 334"/>
                <a:gd name="T77" fmla="*/ 0 h 333"/>
                <a:gd name="T78" fmla="*/ 191 w 334"/>
                <a:gd name="T79" fmla="*/ 0 h 333"/>
                <a:gd name="T80" fmla="*/ 191 w 334"/>
                <a:gd name="T81" fmla="*/ 0 h 333"/>
                <a:gd name="T82" fmla="*/ 190 w 334"/>
                <a:gd name="T83" fmla="*/ 0 h 333"/>
                <a:gd name="T84" fmla="*/ 190 w 334"/>
                <a:gd name="T85" fmla="*/ 0 h 333"/>
                <a:gd name="T86" fmla="*/ 190 w 334"/>
                <a:gd name="T87" fmla="*/ 0 h 333"/>
                <a:gd name="T88" fmla="*/ 189 w 334"/>
                <a:gd name="T89" fmla="*/ 0 h 333"/>
                <a:gd name="T90" fmla="*/ 189 w 334"/>
                <a:gd name="T91" fmla="*/ 0 h 333"/>
                <a:gd name="T92" fmla="*/ 189 w 334"/>
                <a:gd name="T93" fmla="*/ 0 h 333"/>
                <a:gd name="T94" fmla="*/ 189 w 334"/>
                <a:gd name="T95" fmla="*/ 0 h 333"/>
                <a:gd name="T96" fmla="*/ 188 w 334"/>
                <a:gd name="T97" fmla="*/ 0 h 333"/>
                <a:gd name="T98" fmla="*/ 188 w 334"/>
                <a:gd name="T99" fmla="*/ 0 h 333"/>
                <a:gd name="T100" fmla="*/ 188 w 334"/>
                <a:gd name="T101" fmla="*/ 0 h 333"/>
                <a:gd name="T102" fmla="*/ 187 w 334"/>
                <a:gd name="T103" fmla="*/ 0 h 333"/>
                <a:gd name="T104" fmla="*/ 187 w 334"/>
                <a:gd name="T105" fmla="*/ 0 h 333"/>
                <a:gd name="T106" fmla="*/ 187 w 334"/>
                <a:gd name="T107" fmla="*/ 0 h 333"/>
                <a:gd name="T108" fmla="*/ 186 w 334"/>
                <a:gd name="T109" fmla="*/ 0 h 333"/>
                <a:gd name="T110" fmla="*/ 186 w 334"/>
                <a:gd name="T111" fmla="*/ 0 h 333"/>
                <a:gd name="T112" fmla="*/ 186 w 334"/>
                <a:gd name="T113" fmla="*/ 0 h 333"/>
                <a:gd name="T114" fmla="*/ 185 w 334"/>
                <a:gd name="T115" fmla="*/ 0 h 333"/>
                <a:gd name="T116" fmla="*/ 185 w 334"/>
                <a:gd name="T117" fmla="*/ 0 h 333"/>
                <a:gd name="T118" fmla="*/ 185 w 334"/>
                <a:gd name="T11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" h="333">
                  <a:moveTo>
                    <a:pt x="185" y="0"/>
                  </a:moveTo>
                  <a:cubicBezTo>
                    <a:pt x="83" y="0"/>
                    <a:pt x="0" y="82"/>
                    <a:pt x="0" y="18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84"/>
                    <a:pt x="0" y="184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5"/>
                    <a:pt x="0" y="185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88"/>
                    <a:pt x="0" y="188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0" y="191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2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3" y="251"/>
                    <a:pt x="32" y="301"/>
                    <a:pt x="76" y="333"/>
                  </a:cubicBezTo>
                  <a:cubicBezTo>
                    <a:pt x="53" y="303"/>
                    <a:pt x="40" y="265"/>
                    <a:pt x="40" y="224"/>
                  </a:cubicBezTo>
                  <a:cubicBezTo>
                    <a:pt x="40" y="122"/>
                    <a:pt x="123" y="40"/>
                    <a:pt x="225" y="40"/>
                  </a:cubicBezTo>
                  <a:cubicBezTo>
                    <a:pt x="265" y="40"/>
                    <a:pt x="303" y="53"/>
                    <a:pt x="334" y="75"/>
                  </a:cubicBezTo>
                  <a:cubicBezTo>
                    <a:pt x="302" y="32"/>
                    <a:pt x="251" y="3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87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6" name="Freeform 48"/>
            <p:cNvSpPr>
              <a:spLocks noEditPoints="1"/>
            </p:cNvSpPr>
            <p:nvPr/>
          </p:nvSpPr>
          <p:spPr bwMode="auto">
            <a:xfrm>
              <a:off x="1950470" y="4773436"/>
              <a:ext cx="450773" cy="454033"/>
            </a:xfrm>
            <a:custGeom>
              <a:avLst/>
              <a:gdLst>
                <a:gd name="T0" fmla="*/ 1 w 125"/>
                <a:gd name="T1" fmla="*/ 126 h 126"/>
                <a:gd name="T2" fmla="*/ 1 w 125"/>
                <a:gd name="T3" fmla="*/ 125 h 126"/>
                <a:gd name="T4" fmla="*/ 0 w 125"/>
                <a:gd name="T5" fmla="*/ 125 h 126"/>
                <a:gd name="T6" fmla="*/ 0 w 125"/>
                <a:gd name="T7" fmla="*/ 124 h 126"/>
                <a:gd name="T8" fmla="*/ 0 w 125"/>
                <a:gd name="T9" fmla="*/ 124 h 126"/>
                <a:gd name="T10" fmla="*/ 0 w 125"/>
                <a:gd name="T11" fmla="*/ 124 h 126"/>
                <a:gd name="T12" fmla="*/ 0 w 125"/>
                <a:gd name="T13" fmla="*/ 123 h 126"/>
                <a:gd name="T14" fmla="*/ 0 w 125"/>
                <a:gd name="T15" fmla="*/ 123 h 126"/>
                <a:gd name="T16" fmla="*/ 0 w 125"/>
                <a:gd name="T17" fmla="*/ 123 h 126"/>
                <a:gd name="T18" fmla="*/ 0 w 125"/>
                <a:gd name="T19" fmla="*/ 122 h 126"/>
                <a:gd name="T20" fmla="*/ 0 w 125"/>
                <a:gd name="T21" fmla="*/ 122 h 126"/>
                <a:gd name="T22" fmla="*/ 0 w 125"/>
                <a:gd name="T23" fmla="*/ 122 h 126"/>
                <a:gd name="T24" fmla="*/ 0 w 125"/>
                <a:gd name="T25" fmla="*/ 122 h 126"/>
                <a:gd name="T26" fmla="*/ 0 w 125"/>
                <a:gd name="T27" fmla="*/ 121 h 126"/>
                <a:gd name="T28" fmla="*/ 0 w 125"/>
                <a:gd name="T29" fmla="*/ 121 h 126"/>
                <a:gd name="T30" fmla="*/ 0 w 125"/>
                <a:gd name="T31" fmla="*/ 121 h 126"/>
                <a:gd name="T32" fmla="*/ 0 w 125"/>
                <a:gd name="T33" fmla="*/ 121 h 126"/>
                <a:gd name="T34" fmla="*/ 0 w 125"/>
                <a:gd name="T35" fmla="*/ 120 h 126"/>
                <a:gd name="T36" fmla="*/ 0 w 125"/>
                <a:gd name="T37" fmla="*/ 120 h 126"/>
                <a:gd name="T38" fmla="*/ 0 w 125"/>
                <a:gd name="T39" fmla="*/ 120 h 126"/>
                <a:gd name="T40" fmla="*/ 0 w 125"/>
                <a:gd name="T41" fmla="*/ 120 h 126"/>
                <a:gd name="T42" fmla="*/ 0 w 125"/>
                <a:gd name="T43" fmla="*/ 119 h 126"/>
                <a:gd name="T44" fmla="*/ 0 w 125"/>
                <a:gd name="T45" fmla="*/ 119 h 126"/>
                <a:gd name="T46" fmla="*/ 0 w 125"/>
                <a:gd name="T47" fmla="*/ 119 h 126"/>
                <a:gd name="T48" fmla="*/ 0 w 125"/>
                <a:gd name="T49" fmla="*/ 119 h 126"/>
                <a:gd name="T50" fmla="*/ 0 w 125"/>
                <a:gd name="T51" fmla="*/ 118 h 126"/>
                <a:gd name="T52" fmla="*/ 125 w 125"/>
                <a:gd name="T53" fmla="*/ 0 h 126"/>
                <a:gd name="T54" fmla="*/ 125 w 125"/>
                <a:gd name="T55" fmla="*/ 0 h 126"/>
                <a:gd name="T56" fmla="*/ 124 w 125"/>
                <a:gd name="T57" fmla="*/ 0 h 126"/>
                <a:gd name="T58" fmla="*/ 124 w 125"/>
                <a:gd name="T59" fmla="*/ 0 h 126"/>
                <a:gd name="T60" fmla="*/ 123 w 125"/>
                <a:gd name="T61" fmla="*/ 0 h 126"/>
                <a:gd name="T62" fmla="*/ 123 w 125"/>
                <a:gd name="T63" fmla="*/ 0 h 126"/>
                <a:gd name="T64" fmla="*/ 123 w 125"/>
                <a:gd name="T65" fmla="*/ 0 h 126"/>
                <a:gd name="T66" fmla="*/ 122 w 125"/>
                <a:gd name="T67" fmla="*/ 0 h 126"/>
                <a:gd name="T68" fmla="*/ 122 w 125"/>
                <a:gd name="T69" fmla="*/ 0 h 126"/>
                <a:gd name="T70" fmla="*/ 122 w 125"/>
                <a:gd name="T71" fmla="*/ 0 h 126"/>
                <a:gd name="T72" fmla="*/ 122 w 125"/>
                <a:gd name="T73" fmla="*/ 0 h 126"/>
                <a:gd name="T74" fmla="*/ 121 w 125"/>
                <a:gd name="T75" fmla="*/ 0 h 126"/>
                <a:gd name="T76" fmla="*/ 121 w 125"/>
                <a:gd name="T77" fmla="*/ 0 h 126"/>
                <a:gd name="T78" fmla="*/ 121 w 125"/>
                <a:gd name="T79" fmla="*/ 0 h 126"/>
                <a:gd name="T80" fmla="*/ 121 w 125"/>
                <a:gd name="T81" fmla="*/ 0 h 126"/>
                <a:gd name="T82" fmla="*/ 120 w 125"/>
                <a:gd name="T83" fmla="*/ 0 h 126"/>
                <a:gd name="T84" fmla="*/ 120 w 125"/>
                <a:gd name="T85" fmla="*/ 0 h 126"/>
                <a:gd name="T86" fmla="*/ 120 w 125"/>
                <a:gd name="T87" fmla="*/ 0 h 126"/>
                <a:gd name="T88" fmla="*/ 120 w 125"/>
                <a:gd name="T89" fmla="*/ 0 h 126"/>
                <a:gd name="T90" fmla="*/ 120 w 125"/>
                <a:gd name="T91" fmla="*/ 0 h 126"/>
                <a:gd name="T92" fmla="*/ 119 w 125"/>
                <a:gd name="T93" fmla="*/ 0 h 126"/>
                <a:gd name="T94" fmla="*/ 119 w 125"/>
                <a:gd name="T95" fmla="*/ 0 h 126"/>
                <a:gd name="T96" fmla="*/ 119 w 125"/>
                <a:gd name="T9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" h="126">
                  <a:moveTo>
                    <a:pt x="1" y="126"/>
                  </a:moveTo>
                  <a:cubicBezTo>
                    <a:pt x="1" y="126"/>
                    <a:pt x="1" y="126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moveTo>
                    <a:pt x="1" y="125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moveTo>
                    <a:pt x="0" y="125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4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3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1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0" y="118"/>
                  </a:moveTo>
                  <a:cubicBezTo>
                    <a:pt x="0" y="118"/>
                    <a:pt x="0" y="118"/>
                    <a:pt x="0" y="119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125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moveTo>
                    <a:pt x="125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moveTo>
                    <a:pt x="124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2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1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moveTo>
                    <a:pt x="119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7" name="Freeform 49"/>
            <p:cNvSpPr/>
            <p:nvPr/>
          </p:nvSpPr>
          <p:spPr bwMode="auto">
            <a:xfrm>
              <a:off x="1950470" y="4773436"/>
              <a:ext cx="777743" cy="777889"/>
            </a:xfrm>
            <a:custGeom>
              <a:avLst/>
              <a:gdLst>
                <a:gd name="T0" fmla="*/ 96 w 216"/>
                <a:gd name="T1" fmla="*/ 2 h 216"/>
                <a:gd name="T2" fmla="*/ 2 w 216"/>
                <a:gd name="T3" fmla="*/ 96 h 216"/>
                <a:gd name="T4" fmla="*/ 0 w 216"/>
                <a:gd name="T5" fmla="*/ 118 h 216"/>
                <a:gd name="T6" fmla="*/ 0 w 216"/>
                <a:gd name="T7" fmla="*/ 119 h 216"/>
                <a:gd name="T8" fmla="*/ 0 w 216"/>
                <a:gd name="T9" fmla="*/ 119 h 216"/>
                <a:gd name="T10" fmla="*/ 0 w 216"/>
                <a:gd name="T11" fmla="*/ 119 h 216"/>
                <a:gd name="T12" fmla="*/ 0 w 216"/>
                <a:gd name="T13" fmla="*/ 119 h 216"/>
                <a:gd name="T14" fmla="*/ 0 w 216"/>
                <a:gd name="T15" fmla="*/ 119 h 216"/>
                <a:gd name="T16" fmla="*/ 0 w 216"/>
                <a:gd name="T17" fmla="*/ 120 h 216"/>
                <a:gd name="T18" fmla="*/ 0 w 216"/>
                <a:gd name="T19" fmla="*/ 120 h 216"/>
                <a:gd name="T20" fmla="*/ 0 w 216"/>
                <a:gd name="T21" fmla="*/ 120 h 216"/>
                <a:gd name="T22" fmla="*/ 0 w 216"/>
                <a:gd name="T23" fmla="*/ 120 h 216"/>
                <a:gd name="T24" fmla="*/ 0 w 216"/>
                <a:gd name="T25" fmla="*/ 121 h 216"/>
                <a:gd name="T26" fmla="*/ 0 w 216"/>
                <a:gd name="T27" fmla="*/ 121 h 216"/>
                <a:gd name="T28" fmla="*/ 0 w 216"/>
                <a:gd name="T29" fmla="*/ 121 h 216"/>
                <a:gd name="T30" fmla="*/ 0 w 216"/>
                <a:gd name="T31" fmla="*/ 121 h 216"/>
                <a:gd name="T32" fmla="*/ 0 w 216"/>
                <a:gd name="T33" fmla="*/ 122 h 216"/>
                <a:gd name="T34" fmla="*/ 0 w 216"/>
                <a:gd name="T35" fmla="*/ 122 h 216"/>
                <a:gd name="T36" fmla="*/ 0 w 216"/>
                <a:gd name="T37" fmla="*/ 122 h 216"/>
                <a:gd name="T38" fmla="*/ 0 w 216"/>
                <a:gd name="T39" fmla="*/ 123 h 216"/>
                <a:gd name="T40" fmla="*/ 0 w 216"/>
                <a:gd name="T41" fmla="*/ 123 h 216"/>
                <a:gd name="T42" fmla="*/ 0 w 216"/>
                <a:gd name="T43" fmla="*/ 123 h 216"/>
                <a:gd name="T44" fmla="*/ 0 w 216"/>
                <a:gd name="T45" fmla="*/ 123 h 216"/>
                <a:gd name="T46" fmla="*/ 0 w 216"/>
                <a:gd name="T47" fmla="*/ 124 h 216"/>
                <a:gd name="T48" fmla="*/ 0 w 216"/>
                <a:gd name="T49" fmla="*/ 124 h 216"/>
                <a:gd name="T50" fmla="*/ 0 w 216"/>
                <a:gd name="T51" fmla="*/ 124 h 216"/>
                <a:gd name="T52" fmla="*/ 0 w 216"/>
                <a:gd name="T53" fmla="*/ 125 h 216"/>
                <a:gd name="T54" fmla="*/ 1 w 216"/>
                <a:gd name="T55" fmla="*/ 125 h 216"/>
                <a:gd name="T56" fmla="*/ 1 w 216"/>
                <a:gd name="T57" fmla="*/ 126 h 216"/>
                <a:gd name="T58" fmla="*/ 31 w 216"/>
                <a:gd name="T59" fmla="*/ 149 h 216"/>
                <a:gd name="T60" fmla="*/ 216 w 216"/>
                <a:gd name="T61" fmla="*/ 51 h 216"/>
                <a:gd name="T62" fmla="*/ 125 w 216"/>
                <a:gd name="T63" fmla="*/ 0 h 216"/>
                <a:gd name="T64" fmla="*/ 125 w 216"/>
                <a:gd name="T65" fmla="*/ 0 h 216"/>
                <a:gd name="T66" fmla="*/ 124 w 216"/>
                <a:gd name="T67" fmla="*/ 0 h 216"/>
                <a:gd name="T68" fmla="*/ 124 w 216"/>
                <a:gd name="T69" fmla="*/ 0 h 216"/>
                <a:gd name="T70" fmla="*/ 123 w 216"/>
                <a:gd name="T71" fmla="*/ 0 h 216"/>
                <a:gd name="T72" fmla="*/ 123 w 216"/>
                <a:gd name="T73" fmla="*/ 0 h 216"/>
                <a:gd name="T74" fmla="*/ 123 w 216"/>
                <a:gd name="T75" fmla="*/ 0 h 216"/>
                <a:gd name="T76" fmla="*/ 122 w 216"/>
                <a:gd name="T77" fmla="*/ 0 h 216"/>
                <a:gd name="T78" fmla="*/ 122 w 216"/>
                <a:gd name="T79" fmla="*/ 0 h 216"/>
                <a:gd name="T80" fmla="*/ 122 w 216"/>
                <a:gd name="T81" fmla="*/ 0 h 216"/>
                <a:gd name="T82" fmla="*/ 122 w 216"/>
                <a:gd name="T83" fmla="*/ 0 h 216"/>
                <a:gd name="T84" fmla="*/ 121 w 216"/>
                <a:gd name="T85" fmla="*/ 0 h 216"/>
                <a:gd name="T86" fmla="*/ 121 w 216"/>
                <a:gd name="T87" fmla="*/ 0 h 216"/>
                <a:gd name="T88" fmla="*/ 121 w 216"/>
                <a:gd name="T89" fmla="*/ 0 h 216"/>
                <a:gd name="T90" fmla="*/ 121 w 216"/>
                <a:gd name="T91" fmla="*/ 0 h 216"/>
                <a:gd name="T92" fmla="*/ 120 w 216"/>
                <a:gd name="T93" fmla="*/ 0 h 216"/>
                <a:gd name="T94" fmla="*/ 120 w 216"/>
                <a:gd name="T95" fmla="*/ 0 h 216"/>
                <a:gd name="T96" fmla="*/ 120 w 216"/>
                <a:gd name="T97" fmla="*/ 0 h 216"/>
                <a:gd name="T98" fmla="*/ 120 w 216"/>
                <a:gd name="T99" fmla="*/ 0 h 216"/>
                <a:gd name="T100" fmla="*/ 120 w 216"/>
                <a:gd name="T101" fmla="*/ 0 h 216"/>
                <a:gd name="T102" fmla="*/ 119 w 216"/>
                <a:gd name="T103" fmla="*/ 0 h 216"/>
                <a:gd name="T104" fmla="*/ 119 w 216"/>
                <a:gd name="T105" fmla="*/ 0 h 216"/>
                <a:gd name="T106" fmla="*/ 119 w 216"/>
                <a:gd name="T107" fmla="*/ 0 h 216"/>
                <a:gd name="T108" fmla="*/ 119 w 216"/>
                <a:gd name="T10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6" h="216">
                  <a:moveTo>
                    <a:pt x="119" y="0"/>
                  </a:moveTo>
                  <a:cubicBezTo>
                    <a:pt x="111" y="0"/>
                    <a:pt x="103" y="1"/>
                    <a:pt x="96" y="2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49" y="11"/>
                    <a:pt x="12" y="48"/>
                    <a:pt x="2" y="96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" y="103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3" y="163"/>
                    <a:pt x="23" y="196"/>
                    <a:pt x="52" y="216"/>
                  </a:cubicBezTo>
                  <a:cubicBezTo>
                    <a:pt x="39" y="197"/>
                    <a:pt x="31" y="174"/>
                    <a:pt x="31" y="149"/>
                  </a:cubicBezTo>
                  <a:cubicBezTo>
                    <a:pt x="31" y="84"/>
                    <a:pt x="84" y="31"/>
                    <a:pt x="149" y="31"/>
                  </a:cubicBezTo>
                  <a:cubicBezTo>
                    <a:pt x="174" y="31"/>
                    <a:pt x="197" y="38"/>
                    <a:pt x="216" y="51"/>
                  </a:cubicBezTo>
                  <a:cubicBezTo>
                    <a:pt x="196" y="22"/>
                    <a:pt x="163" y="2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0"/>
                    <a:pt x="121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8" name="Freeform 50"/>
            <p:cNvSpPr>
              <a:spLocks noEditPoints="1"/>
            </p:cNvSpPr>
            <p:nvPr/>
          </p:nvSpPr>
          <p:spPr bwMode="auto">
            <a:xfrm>
              <a:off x="2620281" y="5835492"/>
              <a:ext cx="357127" cy="357193"/>
            </a:xfrm>
            <a:custGeom>
              <a:avLst/>
              <a:gdLst>
                <a:gd name="T0" fmla="*/ 1 w 99"/>
                <a:gd name="T1" fmla="*/ 99 h 99"/>
                <a:gd name="T2" fmla="*/ 0 w 99"/>
                <a:gd name="T3" fmla="*/ 98 h 99"/>
                <a:gd name="T4" fmla="*/ 0 w 99"/>
                <a:gd name="T5" fmla="*/ 98 h 99"/>
                <a:gd name="T6" fmla="*/ 0 w 99"/>
                <a:gd name="T7" fmla="*/ 97 h 99"/>
                <a:gd name="T8" fmla="*/ 0 w 99"/>
                <a:gd name="T9" fmla="*/ 97 h 99"/>
                <a:gd name="T10" fmla="*/ 0 w 99"/>
                <a:gd name="T11" fmla="*/ 97 h 99"/>
                <a:gd name="T12" fmla="*/ 0 w 99"/>
                <a:gd name="T13" fmla="*/ 97 h 99"/>
                <a:gd name="T14" fmla="*/ 0 w 99"/>
                <a:gd name="T15" fmla="*/ 97 h 99"/>
                <a:gd name="T16" fmla="*/ 0 w 99"/>
                <a:gd name="T17" fmla="*/ 96 h 99"/>
                <a:gd name="T18" fmla="*/ 0 w 99"/>
                <a:gd name="T19" fmla="*/ 96 h 99"/>
                <a:gd name="T20" fmla="*/ 0 w 99"/>
                <a:gd name="T21" fmla="*/ 96 h 99"/>
                <a:gd name="T22" fmla="*/ 0 w 99"/>
                <a:gd name="T23" fmla="*/ 96 h 99"/>
                <a:gd name="T24" fmla="*/ 0 w 99"/>
                <a:gd name="T25" fmla="*/ 96 h 99"/>
                <a:gd name="T26" fmla="*/ 0 w 99"/>
                <a:gd name="T27" fmla="*/ 95 h 99"/>
                <a:gd name="T28" fmla="*/ 0 w 99"/>
                <a:gd name="T29" fmla="*/ 95 h 99"/>
                <a:gd name="T30" fmla="*/ 0 w 99"/>
                <a:gd name="T31" fmla="*/ 95 h 99"/>
                <a:gd name="T32" fmla="*/ 0 w 99"/>
                <a:gd name="T33" fmla="*/ 95 h 99"/>
                <a:gd name="T34" fmla="*/ 0 w 99"/>
                <a:gd name="T35" fmla="*/ 95 h 99"/>
                <a:gd name="T36" fmla="*/ 0 w 99"/>
                <a:gd name="T37" fmla="*/ 94 h 99"/>
                <a:gd name="T38" fmla="*/ 0 w 99"/>
                <a:gd name="T39" fmla="*/ 94 h 99"/>
                <a:gd name="T40" fmla="*/ 0 w 99"/>
                <a:gd name="T41" fmla="*/ 94 h 99"/>
                <a:gd name="T42" fmla="*/ 0 w 99"/>
                <a:gd name="T43" fmla="*/ 94 h 99"/>
                <a:gd name="T44" fmla="*/ 0 w 99"/>
                <a:gd name="T45" fmla="*/ 94 h 99"/>
                <a:gd name="T46" fmla="*/ 0 w 99"/>
                <a:gd name="T47" fmla="*/ 94 h 99"/>
                <a:gd name="T48" fmla="*/ 0 w 99"/>
                <a:gd name="T49" fmla="*/ 94 h 99"/>
                <a:gd name="T50" fmla="*/ 0 w 99"/>
                <a:gd name="T51" fmla="*/ 93 h 99"/>
                <a:gd name="T52" fmla="*/ 99 w 99"/>
                <a:gd name="T53" fmla="*/ 0 h 99"/>
                <a:gd name="T54" fmla="*/ 98 w 99"/>
                <a:gd name="T55" fmla="*/ 0 h 99"/>
                <a:gd name="T56" fmla="*/ 98 w 99"/>
                <a:gd name="T57" fmla="*/ 0 h 99"/>
                <a:gd name="T58" fmla="*/ 98 w 99"/>
                <a:gd name="T59" fmla="*/ 0 h 99"/>
                <a:gd name="T60" fmla="*/ 98 w 99"/>
                <a:gd name="T61" fmla="*/ 0 h 99"/>
                <a:gd name="T62" fmla="*/ 97 w 99"/>
                <a:gd name="T63" fmla="*/ 0 h 99"/>
                <a:gd name="T64" fmla="*/ 97 w 99"/>
                <a:gd name="T65" fmla="*/ 0 h 99"/>
                <a:gd name="T66" fmla="*/ 97 w 99"/>
                <a:gd name="T67" fmla="*/ 0 h 99"/>
                <a:gd name="T68" fmla="*/ 97 w 99"/>
                <a:gd name="T69" fmla="*/ 0 h 99"/>
                <a:gd name="T70" fmla="*/ 97 w 99"/>
                <a:gd name="T71" fmla="*/ 0 h 99"/>
                <a:gd name="T72" fmla="*/ 96 w 99"/>
                <a:gd name="T73" fmla="*/ 0 h 99"/>
                <a:gd name="T74" fmla="*/ 94 w 99"/>
                <a:gd name="T75" fmla="*/ 0 h 99"/>
                <a:gd name="T76" fmla="*/ 96 w 99"/>
                <a:gd name="T77" fmla="*/ 0 h 99"/>
                <a:gd name="T78" fmla="*/ 94 w 99"/>
                <a:gd name="T79" fmla="*/ 0 h 99"/>
                <a:gd name="T80" fmla="*/ 94 w 99"/>
                <a:gd name="T81" fmla="*/ 0 h 99"/>
                <a:gd name="T82" fmla="*/ 96 w 99"/>
                <a:gd name="T83" fmla="*/ 0 h 99"/>
                <a:gd name="T84" fmla="*/ 94 w 99"/>
                <a:gd name="T85" fmla="*/ 0 h 99"/>
                <a:gd name="T86" fmla="*/ 96 w 99"/>
                <a:gd name="T87" fmla="*/ 0 h 99"/>
                <a:gd name="T88" fmla="*/ 94 w 99"/>
                <a:gd name="T89" fmla="*/ 0 h 99"/>
                <a:gd name="T90" fmla="*/ 96 w 99"/>
                <a:gd name="T91" fmla="*/ 0 h 99"/>
                <a:gd name="T92" fmla="*/ 94 w 99"/>
                <a:gd name="T93" fmla="*/ 0 h 99"/>
                <a:gd name="T94" fmla="*/ 95 w 99"/>
                <a:gd name="T95" fmla="*/ 0 h 99"/>
                <a:gd name="T96" fmla="*/ 95 w 99"/>
                <a:gd name="T97" fmla="*/ 0 h 99"/>
                <a:gd name="T98" fmla="*/ 95 w 99"/>
                <a:gd name="T99" fmla="*/ 0 h 99"/>
                <a:gd name="T100" fmla="*/ 95 w 99"/>
                <a:gd name="T101" fmla="*/ 0 h 99"/>
                <a:gd name="T102" fmla="*/ 95 w 99"/>
                <a:gd name="T103" fmla="*/ 0 h 99"/>
                <a:gd name="T104" fmla="*/ 95 w 99"/>
                <a:gd name="T10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99">
                  <a:moveTo>
                    <a:pt x="1" y="99"/>
                  </a:moveTo>
                  <a:cubicBezTo>
                    <a:pt x="1" y="99"/>
                    <a:pt x="1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moveTo>
                    <a:pt x="0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moveTo>
                    <a:pt x="0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7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6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moveTo>
                    <a:pt x="0" y="93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moveTo>
                    <a:pt x="97" y="0"/>
                  </a:moveTo>
                  <a:cubicBezTo>
                    <a:pt x="97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4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moveTo>
                    <a:pt x="95" y="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9" name="Freeform 51"/>
            <p:cNvSpPr/>
            <p:nvPr/>
          </p:nvSpPr>
          <p:spPr bwMode="auto">
            <a:xfrm>
              <a:off x="2620281" y="5835492"/>
              <a:ext cx="626956" cy="625486"/>
            </a:xfrm>
            <a:custGeom>
              <a:avLst/>
              <a:gdLst>
                <a:gd name="T0" fmla="*/ 95 w 174"/>
                <a:gd name="T1" fmla="*/ 0 h 174"/>
                <a:gd name="T2" fmla="*/ 95 w 174"/>
                <a:gd name="T3" fmla="*/ 0 h 174"/>
                <a:gd name="T4" fmla="*/ 95 w 174"/>
                <a:gd name="T5" fmla="*/ 0 h 174"/>
                <a:gd name="T6" fmla="*/ 94 w 174"/>
                <a:gd name="T7" fmla="*/ 0 h 174"/>
                <a:gd name="T8" fmla="*/ 94 w 174"/>
                <a:gd name="T9" fmla="*/ 0 h 174"/>
                <a:gd name="T10" fmla="*/ 94 w 174"/>
                <a:gd name="T11" fmla="*/ 0 h 174"/>
                <a:gd name="T12" fmla="*/ 94 w 174"/>
                <a:gd name="T13" fmla="*/ 0 h 174"/>
                <a:gd name="T14" fmla="*/ 94 w 174"/>
                <a:gd name="T15" fmla="*/ 0 h 174"/>
                <a:gd name="T16" fmla="*/ 94 w 174"/>
                <a:gd name="T17" fmla="*/ 0 h 174"/>
                <a:gd name="T18" fmla="*/ 79 w 174"/>
                <a:gd name="T19" fmla="*/ 2 h 174"/>
                <a:gd name="T20" fmla="*/ 20 w 174"/>
                <a:gd name="T21" fmla="*/ 37 h 174"/>
                <a:gd name="T22" fmla="*/ 2 w 174"/>
                <a:gd name="T23" fmla="*/ 78 h 174"/>
                <a:gd name="T24" fmla="*/ 0 w 174"/>
                <a:gd name="T25" fmla="*/ 93 h 174"/>
                <a:gd name="T26" fmla="*/ 0 w 174"/>
                <a:gd name="T27" fmla="*/ 94 h 174"/>
                <a:gd name="T28" fmla="*/ 0 w 174"/>
                <a:gd name="T29" fmla="*/ 94 h 174"/>
                <a:gd name="T30" fmla="*/ 0 w 174"/>
                <a:gd name="T31" fmla="*/ 94 h 174"/>
                <a:gd name="T32" fmla="*/ 0 w 174"/>
                <a:gd name="T33" fmla="*/ 94 h 174"/>
                <a:gd name="T34" fmla="*/ 0 w 174"/>
                <a:gd name="T35" fmla="*/ 94 h 174"/>
                <a:gd name="T36" fmla="*/ 0 w 174"/>
                <a:gd name="T37" fmla="*/ 94 h 174"/>
                <a:gd name="T38" fmla="*/ 0 w 174"/>
                <a:gd name="T39" fmla="*/ 94 h 174"/>
                <a:gd name="T40" fmla="*/ 0 w 174"/>
                <a:gd name="T41" fmla="*/ 95 h 174"/>
                <a:gd name="T42" fmla="*/ 0 w 174"/>
                <a:gd name="T43" fmla="*/ 95 h 174"/>
                <a:gd name="T44" fmla="*/ 0 w 174"/>
                <a:gd name="T45" fmla="*/ 95 h 174"/>
                <a:gd name="T46" fmla="*/ 0 w 174"/>
                <a:gd name="T47" fmla="*/ 95 h 174"/>
                <a:gd name="T48" fmla="*/ 0 w 174"/>
                <a:gd name="T49" fmla="*/ 95 h 174"/>
                <a:gd name="T50" fmla="*/ 0 w 174"/>
                <a:gd name="T51" fmla="*/ 96 h 174"/>
                <a:gd name="T52" fmla="*/ 0 w 174"/>
                <a:gd name="T53" fmla="*/ 96 h 174"/>
                <a:gd name="T54" fmla="*/ 0 w 174"/>
                <a:gd name="T55" fmla="*/ 96 h 174"/>
                <a:gd name="T56" fmla="*/ 0 w 174"/>
                <a:gd name="T57" fmla="*/ 96 h 174"/>
                <a:gd name="T58" fmla="*/ 0 w 174"/>
                <a:gd name="T59" fmla="*/ 96 h 174"/>
                <a:gd name="T60" fmla="*/ 0 w 174"/>
                <a:gd name="T61" fmla="*/ 97 h 174"/>
                <a:gd name="T62" fmla="*/ 0 w 174"/>
                <a:gd name="T63" fmla="*/ 97 h 174"/>
                <a:gd name="T64" fmla="*/ 0 w 174"/>
                <a:gd name="T65" fmla="*/ 97 h 174"/>
                <a:gd name="T66" fmla="*/ 0 w 174"/>
                <a:gd name="T67" fmla="*/ 97 h 174"/>
                <a:gd name="T68" fmla="*/ 0 w 174"/>
                <a:gd name="T69" fmla="*/ 97 h 174"/>
                <a:gd name="T70" fmla="*/ 0 w 174"/>
                <a:gd name="T71" fmla="*/ 98 h 174"/>
                <a:gd name="T72" fmla="*/ 0 w 174"/>
                <a:gd name="T73" fmla="*/ 98 h 174"/>
                <a:gd name="T74" fmla="*/ 1 w 174"/>
                <a:gd name="T75" fmla="*/ 99 h 174"/>
                <a:gd name="T76" fmla="*/ 27 w 174"/>
                <a:gd name="T77" fmla="*/ 121 h 174"/>
                <a:gd name="T78" fmla="*/ 174 w 174"/>
                <a:gd name="T79" fmla="*/ 42 h 174"/>
                <a:gd name="T80" fmla="*/ 99 w 174"/>
                <a:gd name="T81" fmla="*/ 0 h 174"/>
                <a:gd name="T82" fmla="*/ 98 w 174"/>
                <a:gd name="T83" fmla="*/ 0 h 174"/>
                <a:gd name="T84" fmla="*/ 98 w 174"/>
                <a:gd name="T85" fmla="*/ 0 h 174"/>
                <a:gd name="T86" fmla="*/ 98 w 174"/>
                <a:gd name="T87" fmla="*/ 0 h 174"/>
                <a:gd name="T88" fmla="*/ 97 w 174"/>
                <a:gd name="T89" fmla="*/ 0 h 174"/>
                <a:gd name="T90" fmla="*/ 97 w 174"/>
                <a:gd name="T91" fmla="*/ 0 h 174"/>
                <a:gd name="T92" fmla="*/ 97 w 174"/>
                <a:gd name="T93" fmla="*/ 0 h 174"/>
                <a:gd name="T94" fmla="*/ 97 w 174"/>
                <a:gd name="T95" fmla="*/ 0 h 174"/>
                <a:gd name="T96" fmla="*/ 97 w 174"/>
                <a:gd name="T97" fmla="*/ 0 h 174"/>
                <a:gd name="T98" fmla="*/ 97 w 174"/>
                <a:gd name="T99" fmla="*/ 0 h 174"/>
                <a:gd name="T100" fmla="*/ 96 w 174"/>
                <a:gd name="T101" fmla="*/ 0 h 174"/>
                <a:gd name="T102" fmla="*/ 96 w 174"/>
                <a:gd name="T103" fmla="*/ 0 h 174"/>
                <a:gd name="T104" fmla="*/ 96 w 174"/>
                <a:gd name="T105" fmla="*/ 0 h 174"/>
                <a:gd name="T106" fmla="*/ 96 w 174"/>
                <a:gd name="T107" fmla="*/ 0 h 174"/>
                <a:gd name="T108" fmla="*/ 96 w 174"/>
                <a:gd name="T109" fmla="*/ 0 h 174"/>
                <a:gd name="T110" fmla="*/ 95 w 174"/>
                <a:gd name="T111" fmla="*/ 0 h 174"/>
                <a:gd name="T112" fmla="*/ 95 w 174"/>
                <a:gd name="T113" fmla="*/ 0 h 174"/>
                <a:gd name="T114" fmla="*/ 95 w 174"/>
                <a:gd name="T11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" h="174">
                  <a:moveTo>
                    <a:pt x="95" y="0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9" y="0"/>
                    <a:pt x="84" y="1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63" y="4"/>
                    <a:pt x="49" y="11"/>
                    <a:pt x="37" y="20"/>
                  </a:cubicBezTo>
                  <a:cubicBezTo>
                    <a:pt x="32" y="26"/>
                    <a:pt x="26" y="32"/>
                    <a:pt x="20" y="37"/>
                  </a:cubicBezTo>
                  <a:cubicBezTo>
                    <a:pt x="11" y="49"/>
                    <a:pt x="5" y="63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3"/>
                    <a:pt x="0" y="88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9"/>
                    <a:pt x="1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2" y="130"/>
                    <a:pt x="18" y="157"/>
                    <a:pt x="43" y="174"/>
                  </a:cubicBezTo>
                  <a:cubicBezTo>
                    <a:pt x="33" y="159"/>
                    <a:pt x="27" y="141"/>
                    <a:pt x="27" y="121"/>
                  </a:cubicBezTo>
                  <a:cubicBezTo>
                    <a:pt x="27" y="69"/>
                    <a:pt x="69" y="27"/>
                    <a:pt x="122" y="27"/>
                  </a:cubicBezTo>
                  <a:cubicBezTo>
                    <a:pt x="141" y="27"/>
                    <a:pt x="159" y="33"/>
                    <a:pt x="174" y="42"/>
                  </a:cubicBezTo>
                  <a:cubicBezTo>
                    <a:pt x="158" y="18"/>
                    <a:pt x="130" y="1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0" name="Freeform 52"/>
            <p:cNvSpPr/>
            <p:nvPr/>
          </p:nvSpPr>
          <p:spPr bwMode="auto">
            <a:xfrm>
              <a:off x="2691706" y="5906930"/>
              <a:ext cx="61901" cy="61914"/>
            </a:xfrm>
            <a:custGeom>
              <a:avLst/>
              <a:gdLst>
                <a:gd name="T0" fmla="*/ 17 w 17"/>
                <a:gd name="T1" fmla="*/ 0 h 17"/>
                <a:gd name="T2" fmla="*/ 17 w 17"/>
                <a:gd name="T3" fmla="*/ 0 h 17"/>
                <a:gd name="T4" fmla="*/ 0 w 17"/>
                <a:gd name="T5" fmla="*/ 17 h 17"/>
                <a:gd name="T6" fmla="*/ 0 w 17"/>
                <a:gd name="T7" fmla="*/ 17 h 17"/>
                <a:gd name="T8" fmla="*/ 17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2" y="6"/>
                    <a:pt x="6" y="12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6" y="12"/>
                    <a:pt x="12" y="6"/>
                    <a:pt x="17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1" name="Freeform 53"/>
            <p:cNvSpPr>
              <a:spLocks noEditPoints="1"/>
            </p:cNvSpPr>
            <p:nvPr/>
          </p:nvSpPr>
          <p:spPr bwMode="auto">
            <a:xfrm>
              <a:off x="1199711" y="3520877"/>
              <a:ext cx="560292" cy="565160"/>
            </a:xfrm>
            <a:custGeom>
              <a:avLst/>
              <a:gdLst>
                <a:gd name="T0" fmla="*/ 0 w 156"/>
                <a:gd name="T1" fmla="*/ 156 h 157"/>
                <a:gd name="T2" fmla="*/ 0 w 156"/>
                <a:gd name="T3" fmla="*/ 156 h 157"/>
                <a:gd name="T4" fmla="*/ 0 w 156"/>
                <a:gd name="T5" fmla="*/ 155 h 157"/>
                <a:gd name="T6" fmla="*/ 0 w 156"/>
                <a:gd name="T7" fmla="*/ 155 h 157"/>
                <a:gd name="T8" fmla="*/ 0 w 156"/>
                <a:gd name="T9" fmla="*/ 154 h 157"/>
                <a:gd name="T10" fmla="*/ 0 w 156"/>
                <a:gd name="T11" fmla="*/ 154 h 157"/>
                <a:gd name="T12" fmla="*/ 0 w 156"/>
                <a:gd name="T13" fmla="*/ 153 h 157"/>
                <a:gd name="T14" fmla="*/ 0 w 156"/>
                <a:gd name="T15" fmla="*/ 153 h 157"/>
                <a:gd name="T16" fmla="*/ 0 w 156"/>
                <a:gd name="T17" fmla="*/ 152 h 157"/>
                <a:gd name="T18" fmla="*/ 0 w 156"/>
                <a:gd name="T19" fmla="*/ 152 h 157"/>
                <a:gd name="T20" fmla="*/ 0 w 156"/>
                <a:gd name="T21" fmla="*/ 151 h 157"/>
                <a:gd name="T22" fmla="*/ 0 w 156"/>
                <a:gd name="T23" fmla="*/ 151 h 157"/>
                <a:gd name="T24" fmla="*/ 0 w 156"/>
                <a:gd name="T25" fmla="*/ 150 h 157"/>
                <a:gd name="T26" fmla="*/ 0 w 156"/>
                <a:gd name="T27" fmla="*/ 150 h 157"/>
                <a:gd name="T28" fmla="*/ 0 w 156"/>
                <a:gd name="T29" fmla="*/ 149 h 157"/>
                <a:gd name="T30" fmla="*/ 0 w 156"/>
                <a:gd name="T31" fmla="*/ 149 h 157"/>
                <a:gd name="T32" fmla="*/ 0 w 156"/>
                <a:gd name="T33" fmla="*/ 149 h 157"/>
                <a:gd name="T34" fmla="*/ 0 w 156"/>
                <a:gd name="T35" fmla="*/ 148 h 157"/>
                <a:gd name="T36" fmla="*/ 0 w 156"/>
                <a:gd name="T37" fmla="*/ 148 h 157"/>
                <a:gd name="T38" fmla="*/ 0 w 156"/>
                <a:gd name="T39" fmla="*/ 147 h 157"/>
                <a:gd name="T40" fmla="*/ 0 w 156"/>
                <a:gd name="T41" fmla="*/ 147 h 157"/>
                <a:gd name="T42" fmla="*/ 0 w 156"/>
                <a:gd name="T43" fmla="*/ 146 h 157"/>
                <a:gd name="T44" fmla="*/ 0 w 156"/>
                <a:gd name="T45" fmla="*/ 146 h 157"/>
                <a:gd name="T46" fmla="*/ 0 w 156"/>
                <a:gd name="T47" fmla="*/ 145 h 157"/>
                <a:gd name="T48" fmla="*/ 0 w 156"/>
                <a:gd name="T49" fmla="*/ 145 h 157"/>
                <a:gd name="T50" fmla="*/ 0 w 156"/>
                <a:gd name="T51" fmla="*/ 144 h 157"/>
                <a:gd name="T52" fmla="*/ 0 w 156"/>
                <a:gd name="T53" fmla="*/ 143 h 157"/>
                <a:gd name="T54" fmla="*/ 156 w 156"/>
                <a:gd name="T55" fmla="*/ 0 h 157"/>
                <a:gd name="T56" fmla="*/ 155 w 156"/>
                <a:gd name="T57" fmla="*/ 0 h 157"/>
                <a:gd name="T58" fmla="*/ 155 w 156"/>
                <a:gd name="T59" fmla="*/ 0 h 157"/>
                <a:gd name="T60" fmla="*/ 154 w 156"/>
                <a:gd name="T61" fmla="*/ 0 h 157"/>
                <a:gd name="T62" fmla="*/ 154 w 156"/>
                <a:gd name="T63" fmla="*/ 0 h 157"/>
                <a:gd name="T64" fmla="*/ 153 w 156"/>
                <a:gd name="T65" fmla="*/ 0 h 157"/>
                <a:gd name="T66" fmla="*/ 153 w 156"/>
                <a:gd name="T67" fmla="*/ 0 h 157"/>
                <a:gd name="T68" fmla="*/ 142 w 156"/>
                <a:gd name="T69" fmla="*/ 0 h 157"/>
                <a:gd name="T70" fmla="*/ 143 w 156"/>
                <a:gd name="T71" fmla="*/ 0 h 157"/>
                <a:gd name="T72" fmla="*/ 152 w 156"/>
                <a:gd name="T73" fmla="*/ 0 h 157"/>
                <a:gd name="T74" fmla="*/ 152 w 156"/>
                <a:gd name="T75" fmla="*/ 0 h 157"/>
                <a:gd name="T76" fmla="*/ 151 w 156"/>
                <a:gd name="T77" fmla="*/ 0 h 157"/>
                <a:gd name="T78" fmla="*/ 144 w 156"/>
                <a:gd name="T79" fmla="*/ 0 h 157"/>
                <a:gd name="T80" fmla="*/ 144 w 156"/>
                <a:gd name="T81" fmla="*/ 0 h 157"/>
                <a:gd name="T82" fmla="*/ 150 w 156"/>
                <a:gd name="T83" fmla="*/ 0 h 157"/>
                <a:gd name="T84" fmla="*/ 145 w 156"/>
                <a:gd name="T85" fmla="*/ 0 h 157"/>
                <a:gd name="T86" fmla="*/ 145 w 156"/>
                <a:gd name="T87" fmla="*/ 0 h 157"/>
                <a:gd name="T88" fmla="*/ 150 w 156"/>
                <a:gd name="T89" fmla="*/ 0 h 157"/>
                <a:gd name="T90" fmla="*/ 145 w 156"/>
                <a:gd name="T91" fmla="*/ 0 h 157"/>
                <a:gd name="T92" fmla="*/ 145 w 156"/>
                <a:gd name="T93" fmla="*/ 0 h 157"/>
                <a:gd name="T94" fmla="*/ 149 w 156"/>
                <a:gd name="T95" fmla="*/ 0 h 157"/>
                <a:gd name="T96" fmla="*/ 146 w 156"/>
                <a:gd name="T97" fmla="*/ 0 h 157"/>
                <a:gd name="T98" fmla="*/ 146 w 156"/>
                <a:gd name="T99" fmla="*/ 0 h 157"/>
                <a:gd name="T100" fmla="*/ 148 w 156"/>
                <a:gd name="T101" fmla="*/ 0 h 157"/>
                <a:gd name="T102" fmla="*/ 147 w 156"/>
                <a:gd name="T103" fmla="*/ 0 h 157"/>
                <a:gd name="T104" fmla="*/ 147 w 156"/>
                <a:gd name="T105" fmla="*/ 0 h 157"/>
                <a:gd name="T106" fmla="*/ 147 w 156"/>
                <a:gd name="T10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57">
                  <a:moveTo>
                    <a:pt x="0" y="157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6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3"/>
                  </a:move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3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moveTo>
                    <a:pt x="0" y="151"/>
                  </a:move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1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moveTo>
                    <a:pt x="0" y="15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5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moveTo>
                    <a:pt x="0" y="14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9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8"/>
                  </a:move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8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moveTo>
                    <a:pt x="0" y="146"/>
                  </a:moveTo>
                  <a:cubicBezTo>
                    <a:pt x="0" y="146"/>
                    <a:pt x="0" y="147"/>
                    <a:pt x="0" y="147"/>
                  </a:cubicBezTo>
                  <a:cubicBezTo>
                    <a:pt x="0" y="147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6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moveTo>
                    <a:pt x="0" y="145"/>
                  </a:move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5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moveTo>
                    <a:pt x="0" y="144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moveTo>
                    <a:pt x="0" y="144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moveTo>
                    <a:pt x="0" y="143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moveTo>
                    <a:pt x="0" y="143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moveTo>
                    <a:pt x="152" y="0"/>
                  </a:moveTo>
                  <a:cubicBezTo>
                    <a:pt x="152" y="0"/>
                    <a:pt x="153" y="0"/>
                    <a:pt x="153" y="0"/>
                  </a:cubicBezTo>
                  <a:cubicBezTo>
                    <a:pt x="153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2" y="0"/>
                    <a:pt x="142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1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51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50" y="0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0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4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50" y="0"/>
                  </a:move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45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5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moveTo>
                    <a:pt x="146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6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moveTo>
                    <a:pt x="14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8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</a:path>
              </a:pathLst>
            </a:custGeom>
            <a:solidFill>
              <a:srgbClr val="B0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2" name="Freeform 54"/>
            <p:cNvSpPr/>
            <p:nvPr/>
          </p:nvSpPr>
          <p:spPr bwMode="auto">
            <a:xfrm>
              <a:off x="1199711" y="3520877"/>
              <a:ext cx="966622" cy="971567"/>
            </a:xfrm>
            <a:custGeom>
              <a:avLst/>
              <a:gdLst>
                <a:gd name="T0" fmla="*/ 147 w 269"/>
                <a:gd name="T1" fmla="*/ 0 h 270"/>
                <a:gd name="T2" fmla="*/ 146 w 269"/>
                <a:gd name="T3" fmla="*/ 0 h 270"/>
                <a:gd name="T4" fmla="*/ 146 w 269"/>
                <a:gd name="T5" fmla="*/ 0 h 270"/>
                <a:gd name="T6" fmla="*/ 145 w 269"/>
                <a:gd name="T7" fmla="*/ 0 h 270"/>
                <a:gd name="T8" fmla="*/ 145 w 269"/>
                <a:gd name="T9" fmla="*/ 0 h 270"/>
                <a:gd name="T10" fmla="*/ 145 w 269"/>
                <a:gd name="T11" fmla="*/ 0 h 270"/>
                <a:gd name="T12" fmla="*/ 144 w 269"/>
                <a:gd name="T13" fmla="*/ 0 h 270"/>
                <a:gd name="T14" fmla="*/ 143 w 269"/>
                <a:gd name="T15" fmla="*/ 0 h 270"/>
                <a:gd name="T16" fmla="*/ 143 w 269"/>
                <a:gd name="T17" fmla="*/ 0 h 270"/>
                <a:gd name="T18" fmla="*/ 112 w 269"/>
                <a:gd name="T19" fmla="*/ 5 h 270"/>
                <a:gd name="T20" fmla="*/ 4 w 269"/>
                <a:gd name="T21" fmla="*/ 113 h 270"/>
                <a:gd name="T22" fmla="*/ 0 w 269"/>
                <a:gd name="T23" fmla="*/ 143 h 270"/>
                <a:gd name="T24" fmla="*/ 0 w 269"/>
                <a:gd name="T25" fmla="*/ 144 h 270"/>
                <a:gd name="T26" fmla="*/ 0 w 269"/>
                <a:gd name="T27" fmla="*/ 145 h 270"/>
                <a:gd name="T28" fmla="*/ 0 w 269"/>
                <a:gd name="T29" fmla="*/ 145 h 270"/>
                <a:gd name="T30" fmla="*/ 0 w 269"/>
                <a:gd name="T31" fmla="*/ 146 h 270"/>
                <a:gd name="T32" fmla="*/ 0 w 269"/>
                <a:gd name="T33" fmla="*/ 146 h 270"/>
                <a:gd name="T34" fmla="*/ 0 w 269"/>
                <a:gd name="T35" fmla="*/ 147 h 270"/>
                <a:gd name="T36" fmla="*/ 0 w 269"/>
                <a:gd name="T37" fmla="*/ 147 h 270"/>
                <a:gd name="T38" fmla="*/ 0 w 269"/>
                <a:gd name="T39" fmla="*/ 148 h 270"/>
                <a:gd name="T40" fmla="*/ 0 w 269"/>
                <a:gd name="T41" fmla="*/ 148 h 270"/>
                <a:gd name="T42" fmla="*/ 0 w 269"/>
                <a:gd name="T43" fmla="*/ 149 h 270"/>
                <a:gd name="T44" fmla="*/ 0 w 269"/>
                <a:gd name="T45" fmla="*/ 149 h 270"/>
                <a:gd name="T46" fmla="*/ 0 w 269"/>
                <a:gd name="T47" fmla="*/ 150 h 270"/>
                <a:gd name="T48" fmla="*/ 0 w 269"/>
                <a:gd name="T49" fmla="*/ 150 h 270"/>
                <a:gd name="T50" fmla="*/ 0 w 269"/>
                <a:gd name="T51" fmla="*/ 151 h 270"/>
                <a:gd name="T52" fmla="*/ 0 w 269"/>
                <a:gd name="T53" fmla="*/ 151 h 270"/>
                <a:gd name="T54" fmla="*/ 0 w 269"/>
                <a:gd name="T55" fmla="*/ 152 h 270"/>
                <a:gd name="T56" fmla="*/ 0 w 269"/>
                <a:gd name="T57" fmla="*/ 152 h 270"/>
                <a:gd name="T58" fmla="*/ 0 w 269"/>
                <a:gd name="T59" fmla="*/ 153 h 270"/>
                <a:gd name="T60" fmla="*/ 0 w 269"/>
                <a:gd name="T61" fmla="*/ 153 h 270"/>
                <a:gd name="T62" fmla="*/ 0 w 269"/>
                <a:gd name="T63" fmla="*/ 153 h 270"/>
                <a:gd name="T64" fmla="*/ 0 w 269"/>
                <a:gd name="T65" fmla="*/ 154 h 270"/>
                <a:gd name="T66" fmla="*/ 0 w 269"/>
                <a:gd name="T67" fmla="*/ 154 h 270"/>
                <a:gd name="T68" fmla="*/ 0 w 269"/>
                <a:gd name="T69" fmla="*/ 155 h 270"/>
                <a:gd name="T70" fmla="*/ 0 w 269"/>
                <a:gd name="T71" fmla="*/ 155 h 270"/>
                <a:gd name="T72" fmla="*/ 0 w 269"/>
                <a:gd name="T73" fmla="*/ 156 h 270"/>
                <a:gd name="T74" fmla="*/ 0 w 269"/>
                <a:gd name="T75" fmla="*/ 156 h 270"/>
                <a:gd name="T76" fmla="*/ 38 w 269"/>
                <a:gd name="T77" fmla="*/ 187 h 270"/>
                <a:gd name="T78" fmla="*/ 156 w 269"/>
                <a:gd name="T79" fmla="*/ 0 h 270"/>
                <a:gd name="T80" fmla="*/ 155 w 269"/>
                <a:gd name="T81" fmla="*/ 0 h 270"/>
                <a:gd name="T82" fmla="*/ 155 w 269"/>
                <a:gd name="T83" fmla="*/ 0 h 270"/>
                <a:gd name="T84" fmla="*/ 154 w 269"/>
                <a:gd name="T85" fmla="*/ 0 h 270"/>
                <a:gd name="T86" fmla="*/ 154 w 269"/>
                <a:gd name="T87" fmla="*/ 0 h 270"/>
                <a:gd name="T88" fmla="*/ 153 w 269"/>
                <a:gd name="T89" fmla="*/ 0 h 270"/>
                <a:gd name="T90" fmla="*/ 153 w 269"/>
                <a:gd name="T91" fmla="*/ 0 h 270"/>
                <a:gd name="T92" fmla="*/ 152 w 269"/>
                <a:gd name="T93" fmla="*/ 0 h 270"/>
                <a:gd name="T94" fmla="*/ 152 w 269"/>
                <a:gd name="T95" fmla="*/ 0 h 270"/>
                <a:gd name="T96" fmla="*/ 151 w 269"/>
                <a:gd name="T97" fmla="*/ 0 h 270"/>
                <a:gd name="T98" fmla="*/ 151 w 269"/>
                <a:gd name="T99" fmla="*/ 0 h 270"/>
                <a:gd name="T100" fmla="*/ 150 w 269"/>
                <a:gd name="T101" fmla="*/ 0 h 270"/>
                <a:gd name="T102" fmla="*/ 150 w 269"/>
                <a:gd name="T103" fmla="*/ 0 h 270"/>
                <a:gd name="T104" fmla="*/ 149 w 269"/>
                <a:gd name="T105" fmla="*/ 0 h 270"/>
                <a:gd name="T106" fmla="*/ 149 w 269"/>
                <a:gd name="T107" fmla="*/ 0 h 270"/>
                <a:gd name="T108" fmla="*/ 148 w 269"/>
                <a:gd name="T109" fmla="*/ 0 h 270"/>
                <a:gd name="T110" fmla="*/ 148 w 269"/>
                <a:gd name="T111" fmla="*/ 0 h 270"/>
                <a:gd name="T112" fmla="*/ 147 w 269"/>
                <a:gd name="T11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9" h="270">
                  <a:moveTo>
                    <a:pt x="14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46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2" y="0"/>
                  </a:cubicBezTo>
                  <a:cubicBezTo>
                    <a:pt x="132" y="1"/>
                    <a:pt x="122" y="2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95" y="9"/>
                    <a:pt x="78" y="16"/>
                    <a:pt x="64" y="26"/>
                  </a:cubicBezTo>
                  <a:cubicBezTo>
                    <a:pt x="53" y="40"/>
                    <a:pt x="40" y="53"/>
                    <a:pt x="25" y="65"/>
                  </a:cubicBezTo>
                  <a:cubicBezTo>
                    <a:pt x="16" y="79"/>
                    <a:pt x="8" y="95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1" y="122"/>
                    <a:pt x="0" y="13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4"/>
                    <a:pt x="0" y="144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0" y="147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0" y="152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3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" y="204"/>
                    <a:pt x="27" y="245"/>
                    <a:pt x="64" y="270"/>
                  </a:cubicBezTo>
                  <a:cubicBezTo>
                    <a:pt x="48" y="246"/>
                    <a:pt x="38" y="218"/>
                    <a:pt x="38" y="187"/>
                  </a:cubicBezTo>
                  <a:cubicBezTo>
                    <a:pt x="38" y="105"/>
                    <a:pt x="104" y="39"/>
                    <a:pt x="186" y="39"/>
                  </a:cubicBezTo>
                  <a:cubicBezTo>
                    <a:pt x="217" y="39"/>
                    <a:pt x="246" y="48"/>
                    <a:pt x="269" y="65"/>
                  </a:cubicBezTo>
                  <a:cubicBezTo>
                    <a:pt x="244" y="28"/>
                    <a:pt x="203" y="3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54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7" y="0"/>
                    <a:pt x="147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3" name="Freeform 55"/>
            <p:cNvSpPr/>
            <p:nvPr/>
          </p:nvSpPr>
          <p:spPr bwMode="auto">
            <a:xfrm>
              <a:off x="1288595" y="3614541"/>
              <a:ext cx="141263" cy="141290"/>
            </a:xfrm>
            <a:custGeom>
              <a:avLst/>
              <a:gdLst>
                <a:gd name="T0" fmla="*/ 39 w 39"/>
                <a:gd name="T1" fmla="*/ 0 h 39"/>
                <a:gd name="T2" fmla="*/ 39 w 39"/>
                <a:gd name="T3" fmla="*/ 0 h 39"/>
                <a:gd name="T4" fmla="*/ 0 w 39"/>
                <a:gd name="T5" fmla="*/ 39 h 39"/>
                <a:gd name="T6" fmla="*/ 0 w 39"/>
                <a:gd name="T7" fmla="*/ 39 h 39"/>
                <a:gd name="T8" fmla="*/ 0 w 39"/>
                <a:gd name="T9" fmla="*/ 39 h 39"/>
                <a:gd name="T10" fmla="*/ 0 w 39"/>
                <a:gd name="T11" fmla="*/ 39 h 39"/>
                <a:gd name="T12" fmla="*/ 0 w 39"/>
                <a:gd name="T13" fmla="*/ 39 h 39"/>
                <a:gd name="T14" fmla="*/ 0 w 39"/>
                <a:gd name="T15" fmla="*/ 39 h 39"/>
                <a:gd name="T16" fmla="*/ 39 w 39"/>
                <a:gd name="T17" fmla="*/ 0 h 39"/>
                <a:gd name="T18" fmla="*/ 39 w 39"/>
                <a:gd name="T19" fmla="*/ 0 h 39"/>
                <a:gd name="T20" fmla="*/ 39 w 39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9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8" y="14"/>
                    <a:pt x="15" y="27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5" y="27"/>
                    <a:pt x="28" y="14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6" name="Freeform 58"/>
            <p:cNvSpPr/>
            <p:nvPr/>
          </p:nvSpPr>
          <p:spPr bwMode="auto">
            <a:xfrm>
              <a:off x="1429858" y="3538339"/>
              <a:ext cx="173009" cy="76201"/>
            </a:xfrm>
            <a:custGeom>
              <a:avLst/>
              <a:gdLst>
                <a:gd name="T0" fmla="*/ 48 w 48"/>
                <a:gd name="T1" fmla="*/ 0 h 21"/>
                <a:gd name="T2" fmla="*/ 0 w 48"/>
                <a:gd name="T3" fmla="*/ 21 h 21"/>
                <a:gd name="T4" fmla="*/ 0 w 48"/>
                <a:gd name="T5" fmla="*/ 21 h 21"/>
                <a:gd name="T6" fmla="*/ 48 w 48"/>
                <a:gd name="T7" fmla="*/ 0 h 21"/>
                <a:gd name="T8" fmla="*/ 48 w 4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1">
                  <a:moveTo>
                    <a:pt x="48" y="0"/>
                  </a:moveTo>
                  <a:cubicBezTo>
                    <a:pt x="31" y="4"/>
                    <a:pt x="14" y="1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1"/>
                    <a:pt x="31" y="4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A95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7" name="Freeform 59"/>
            <p:cNvSpPr/>
            <p:nvPr/>
          </p:nvSpPr>
          <p:spPr bwMode="auto">
            <a:xfrm>
              <a:off x="1429858" y="3363711"/>
              <a:ext cx="139676" cy="250829"/>
            </a:xfrm>
            <a:custGeom>
              <a:avLst/>
              <a:gdLst>
                <a:gd name="T0" fmla="*/ 39 w 39"/>
                <a:gd name="T1" fmla="*/ 0 h 70"/>
                <a:gd name="T2" fmla="*/ 39 w 39"/>
                <a:gd name="T3" fmla="*/ 0 h 70"/>
                <a:gd name="T4" fmla="*/ 0 w 39"/>
                <a:gd name="T5" fmla="*/ 70 h 70"/>
                <a:gd name="T6" fmla="*/ 0 w 39"/>
                <a:gd name="T7" fmla="*/ 70 h 70"/>
                <a:gd name="T8" fmla="*/ 0 w 39"/>
                <a:gd name="T9" fmla="*/ 70 h 70"/>
                <a:gd name="T10" fmla="*/ 26 w 39"/>
                <a:gd name="T11" fmla="*/ 30 h 70"/>
                <a:gd name="T12" fmla="*/ 39 w 39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0" y="26"/>
                    <a:pt x="17" y="4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0" y="57"/>
                    <a:pt x="19" y="44"/>
                    <a:pt x="26" y="30"/>
                  </a:cubicBezTo>
                  <a:cubicBezTo>
                    <a:pt x="31" y="20"/>
                    <a:pt x="36" y="10"/>
                    <a:pt x="39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8" name="Freeform 60"/>
            <p:cNvSpPr/>
            <p:nvPr/>
          </p:nvSpPr>
          <p:spPr bwMode="auto">
            <a:xfrm>
              <a:off x="1429858" y="3538339"/>
              <a:ext cx="173009" cy="76201"/>
            </a:xfrm>
            <a:custGeom>
              <a:avLst/>
              <a:gdLst>
                <a:gd name="T0" fmla="*/ 48 w 48"/>
                <a:gd name="T1" fmla="*/ 0 h 21"/>
                <a:gd name="T2" fmla="*/ 0 w 48"/>
                <a:gd name="T3" fmla="*/ 21 h 21"/>
                <a:gd name="T4" fmla="*/ 0 w 48"/>
                <a:gd name="T5" fmla="*/ 21 h 21"/>
                <a:gd name="T6" fmla="*/ 48 w 48"/>
                <a:gd name="T7" fmla="*/ 0 h 21"/>
                <a:gd name="T8" fmla="*/ 48 w 4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1">
                  <a:moveTo>
                    <a:pt x="48" y="0"/>
                  </a:moveTo>
                  <a:cubicBezTo>
                    <a:pt x="31" y="4"/>
                    <a:pt x="14" y="1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11"/>
                    <a:pt x="31" y="4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89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9" name="Oval 61"/>
            <p:cNvSpPr>
              <a:spLocks noChangeArrowheads="1"/>
            </p:cNvSpPr>
            <p:nvPr/>
          </p:nvSpPr>
          <p:spPr bwMode="auto">
            <a:xfrm>
              <a:off x="1429858" y="3614541"/>
              <a:ext cx="0" cy="1588"/>
            </a:xfrm>
            <a:prstGeom prst="ellipse">
              <a:avLst/>
            </a:prstGeom>
            <a:solidFill>
              <a:srgbClr val="97A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2" name="Freeform 64"/>
            <p:cNvSpPr/>
            <p:nvPr/>
          </p:nvSpPr>
          <p:spPr bwMode="auto">
            <a:xfrm>
              <a:off x="1213995" y="3755831"/>
              <a:ext cx="74600" cy="171453"/>
            </a:xfrm>
            <a:custGeom>
              <a:avLst/>
              <a:gdLst>
                <a:gd name="T0" fmla="*/ 21 w 21"/>
                <a:gd name="T1" fmla="*/ 0 h 48"/>
                <a:gd name="T2" fmla="*/ 21 w 21"/>
                <a:gd name="T3" fmla="*/ 0 h 48"/>
                <a:gd name="T4" fmla="*/ 0 w 21"/>
                <a:gd name="T5" fmla="*/ 48 h 48"/>
                <a:gd name="T6" fmla="*/ 0 w 21"/>
                <a:gd name="T7" fmla="*/ 48 h 48"/>
                <a:gd name="T8" fmla="*/ 21 w 2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1" y="14"/>
                    <a:pt x="4" y="30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30"/>
                    <a:pt x="11" y="14"/>
                    <a:pt x="21" y="0"/>
                  </a:cubicBezTo>
                </a:path>
              </a:pathLst>
            </a:custGeom>
            <a:solidFill>
              <a:srgbClr val="A95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3" name="Freeform 65"/>
            <p:cNvSpPr/>
            <p:nvPr/>
          </p:nvSpPr>
          <p:spPr bwMode="auto">
            <a:xfrm>
              <a:off x="1037813" y="3755831"/>
              <a:ext cx="250782" cy="139702"/>
            </a:xfrm>
            <a:custGeom>
              <a:avLst/>
              <a:gdLst>
                <a:gd name="T0" fmla="*/ 70 w 70"/>
                <a:gd name="T1" fmla="*/ 0 h 39"/>
                <a:gd name="T2" fmla="*/ 0 w 70"/>
                <a:gd name="T3" fmla="*/ 39 h 39"/>
                <a:gd name="T4" fmla="*/ 0 w 70"/>
                <a:gd name="T5" fmla="*/ 39 h 39"/>
                <a:gd name="T6" fmla="*/ 30 w 70"/>
                <a:gd name="T7" fmla="*/ 26 h 39"/>
                <a:gd name="T8" fmla="*/ 70 w 70"/>
                <a:gd name="T9" fmla="*/ 0 h 39"/>
                <a:gd name="T10" fmla="*/ 70 w 70"/>
                <a:gd name="T11" fmla="*/ 0 h 39"/>
                <a:gd name="T12" fmla="*/ 70 w 70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39">
                  <a:moveTo>
                    <a:pt x="70" y="0"/>
                  </a:moveTo>
                  <a:cubicBezTo>
                    <a:pt x="49" y="16"/>
                    <a:pt x="26" y="3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5"/>
                    <a:pt x="21" y="31"/>
                    <a:pt x="30" y="26"/>
                  </a:cubicBezTo>
                  <a:cubicBezTo>
                    <a:pt x="44" y="18"/>
                    <a:pt x="58" y="1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4" name="Freeform 66"/>
            <p:cNvSpPr/>
            <p:nvPr/>
          </p:nvSpPr>
          <p:spPr bwMode="auto">
            <a:xfrm>
              <a:off x="1213995" y="3755831"/>
              <a:ext cx="74600" cy="171453"/>
            </a:xfrm>
            <a:custGeom>
              <a:avLst/>
              <a:gdLst>
                <a:gd name="T0" fmla="*/ 21 w 21"/>
                <a:gd name="T1" fmla="*/ 0 h 48"/>
                <a:gd name="T2" fmla="*/ 21 w 21"/>
                <a:gd name="T3" fmla="*/ 0 h 48"/>
                <a:gd name="T4" fmla="*/ 0 w 21"/>
                <a:gd name="T5" fmla="*/ 48 h 48"/>
                <a:gd name="T6" fmla="*/ 0 w 21"/>
                <a:gd name="T7" fmla="*/ 48 h 48"/>
                <a:gd name="T8" fmla="*/ 21 w 2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8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1" y="14"/>
                    <a:pt x="4" y="30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30"/>
                    <a:pt x="12" y="14"/>
                    <a:pt x="21" y="0"/>
                  </a:cubicBezTo>
                </a:path>
              </a:pathLst>
            </a:custGeom>
            <a:solidFill>
              <a:srgbClr val="89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5" name="Oval 67"/>
            <p:cNvSpPr>
              <a:spLocks noChangeArrowheads="1"/>
            </p:cNvSpPr>
            <p:nvPr/>
          </p:nvSpPr>
          <p:spPr bwMode="auto">
            <a:xfrm>
              <a:off x="1288595" y="3755831"/>
              <a:ext cx="1587" cy="0"/>
            </a:xfrm>
            <a:prstGeom prst="ellipse">
              <a:avLst/>
            </a:prstGeom>
            <a:solidFill>
              <a:srgbClr val="97A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6" name="Freeform 68"/>
            <p:cNvSpPr>
              <a:spLocks noEditPoints="1"/>
            </p:cNvSpPr>
            <p:nvPr/>
          </p:nvSpPr>
          <p:spPr bwMode="auto">
            <a:xfrm>
              <a:off x="1804445" y="4408304"/>
              <a:ext cx="88885" cy="11113"/>
            </a:xfrm>
            <a:custGeom>
              <a:avLst/>
              <a:gdLst>
                <a:gd name="T0" fmla="*/ 0 w 25"/>
                <a:gd name="T1" fmla="*/ 3 h 3"/>
                <a:gd name="T2" fmla="*/ 0 w 25"/>
                <a:gd name="T3" fmla="*/ 3 h 3"/>
                <a:gd name="T4" fmla="*/ 0 w 25"/>
                <a:gd name="T5" fmla="*/ 3 h 3"/>
                <a:gd name="T6" fmla="*/ 0 w 25"/>
                <a:gd name="T7" fmla="*/ 3 h 3"/>
                <a:gd name="T8" fmla="*/ 0 w 25"/>
                <a:gd name="T9" fmla="*/ 3 h 3"/>
                <a:gd name="T10" fmla="*/ 0 w 25"/>
                <a:gd name="T11" fmla="*/ 3 h 3"/>
                <a:gd name="T12" fmla="*/ 1 w 25"/>
                <a:gd name="T13" fmla="*/ 3 h 3"/>
                <a:gd name="T14" fmla="*/ 0 w 25"/>
                <a:gd name="T15" fmla="*/ 3 h 3"/>
                <a:gd name="T16" fmla="*/ 1 w 25"/>
                <a:gd name="T17" fmla="*/ 3 h 3"/>
                <a:gd name="T18" fmla="*/ 25 w 25"/>
                <a:gd name="T19" fmla="*/ 0 h 3"/>
                <a:gd name="T20" fmla="*/ 1 w 25"/>
                <a:gd name="T21" fmla="*/ 3 h 3"/>
                <a:gd name="T22" fmla="*/ 25 w 25"/>
                <a:gd name="T23" fmla="*/ 0 h 3"/>
                <a:gd name="T24" fmla="*/ 25 w 25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1" y="3"/>
                  </a:move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moveTo>
                    <a:pt x="25" y="0"/>
                  </a:moveTo>
                  <a:cubicBezTo>
                    <a:pt x="17" y="0"/>
                    <a:pt x="9" y="1"/>
                    <a:pt x="1" y="3"/>
                  </a:cubicBezTo>
                  <a:cubicBezTo>
                    <a:pt x="9" y="1"/>
                    <a:pt x="1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97A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9" name="Freeform 71"/>
            <p:cNvSpPr/>
            <p:nvPr/>
          </p:nvSpPr>
          <p:spPr bwMode="auto">
            <a:xfrm>
              <a:off x="1829840" y="4651197"/>
              <a:ext cx="406331" cy="406407"/>
            </a:xfrm>
            <a:custGeom>
              <a:avLst/>
              <a:gdLst>
                <a:gd name="T0" fmla="*/ 113 w 113"/>
                <a:gd name="T1" fmla="*/ 0 h 113"/>
                <a:gd name="T2" fmla="*/ 113 w 113"/>
                <a:gd name="T3" fmla="*/ 0 h 113"/>
                <a:gd name="T4" fmla="*/ 0 w 113"/>
                <a:gd name="T5" fmla="*/ 113 h 113"/>
                <a:gd name="T6" fmla="*/ 0 w 113"/>
                <a:gd name="T7" fmla="*/ 113 h 113"/>
                <a:gd name="T8" fmla="*/ 25 w 113"/>
                <a:gd name="T9" fmla="*/ 101 h 113"/>
                <a:gd name="T10" fmla="*/ 102 w 113"/>
                <a:gd name="T11" fmla="*/ 24 h 113"/>
                <a:gd name="T12" fmla="*/ 113 w 113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13"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3" y="52"/>
                    <a:pt x="52" y="93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10"/>
                    <a:pt x="17" y="106"/>
                    <a:pt x="25" y="101"/>
                  </a:cubicBezTo>
                  <a:cubicBezTo>
                    <a:pt x="57" y="84"/>
                    <a:pt x="84" y="57"/>
                    <a:pt x="102" y="24"/>
                  </a:cubicBezTo>
                  <a:cubicBezTo>
                    <a:pt x="106" y="16"/>
                    <a:pt x="110" y="8"/>
                    <a:pt x="113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0" name="Freeform 72"/>
            <p:cNvSpPr/>
            <p:nvPr/>
          </p:nvSpPr>
          <p:spPr bwMode="auto">
            <a:xfrm>
              <a:off x="1958406" y="4781374"/>
              <a:ext cx="338079" cy="338143"/>
            </a:xfrm>
            <a:custGeom>
              <a:avLst/>
              <a:gdLst>
                <a:gd name="T0" fmla="*/ 94 w 94"/>
                <a:gd name="T1" fmla="*/ 0 h 94"/>
                <a:gd name="T2" fmla="*/ 0 w 94"/>
                <a:gd name="T3" fmla="*/ 94 h 94"/>
                <a:gd name="T4" fmla="*/ 0 w 94"/>
                <a:gd name="T5" fmla="*/ 94 h 94"/>
                <a:gd name="T6" fmla="*/ 94 w 94"/>
                <a:gd name="T7" fmla="*/ 0 h 94"/>
                <a:gd name="T8" fmla="*/ 94 w 94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4">
                  <a:moveTo>
                    <a:pt x="94" y="0"/>
                  </a:moveTo>
                  <a:cubicBezTo>
                    <a:pt x="47" y="9"/>
                    <a:pt x="10" y="46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0" y="46"/>
                    <a:pt x="47" y="9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rgbClr val="2D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3" name="Freeform 75"/>
            <p:cNvSpPr/>
            <p:nvPr/>
          </p:nvSpPr>
          <p:spPr bwMode="auto">
            <a:xfrm>
              <a:off x="2753608" y="5843429"/>
              <a:ext cx="152374" cy="63501"/>
            </a:xfrm>
            <a:custGeom>
              <a:avLst/>
              <a:gdLst>
                <a:gd name="T0" fmla="*/ 42 w 42"/>
                <a:gd name="T1" fmla="*/ 0 h 18"/>
                <a:gd name="T2" fmla="*/ 0 w 42"/>
                <a:gd name="T3" fmla="*/ 18 h 18"/>
                <a:gd name="T4" fmla="*/ 0 w 42"/>
                <a:gd name="T5" fmla="*/ 18 h 18"/>
                <a:gd name="T6" fmla="*/ 42 w 42"/>
                <a:gd name="T7" fmla="*/ 0 h 18"/>
                <a:gd name="T8" fmla="*/ 42 w 4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">
                  <a:moveTo>
                    <a:pt x="42" y="0"/>
                  </a:moveTo>
                  <a:cubicBezTo>
                    <a:pt x="26" y="2"/>
                    <a:pt x="12" y="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2" y="9"/>
                    <a:pt x="26" y="2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7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6" name="Oval 78"/>
            <p:cNvSpPr>
              <a:spLocks noChangeArrowheads="1"/>
            </p:cNvSpPr>
            <p:nvPr/>
          </p:nvSpPr>
          <p:spPr bwMode="auto">
            <a:xfrm>
              <a:off x="2753608" y="5906930"/>
              <a:ext cx="1588" cy="1588"/>
            </a:xfrm>
            <a:prstGeom prst="ellipse">
              <a:avLst/>
            </a:prstGeom>
            <a:solidFill>
              <a:srgbClr val="97A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9" name="Freeform 81"/>
            <p:cNvSpPr/>
            <p:nvPr/>
          </p:nvSpPr>
          <p:spPr bwMode="auto">
            <a:xfrm>
              <a:off x="2628217" y="5968844"/>
              <a:ext cx="63489" cy="147640"/>
            </a:xfrm>
            <a:custGeom>
              <a:avLst/>
              <a:gdLst>
                <a:gd name="T0" fmla="*/ 18 w 18"/>
                <a:gd name="T1" fmla="*/ 0 h 41"/>
                <a:gd name="T2" fmla="*/ 18 w 18"/>
                <a:gd name="T3" fmla="*/ 0 h 41"/>
                <a:gd name="T4" fmla="*/ 0 w 18"/>
                <a:gd name="T5" fmla="*/ 41 h 41"/>
                <a:gd name="T6" fmla="*/ 0 w 18"/>
                <a:gd name="T7" fmla="*/ 41 h 41"/>
                <a:gd name="T8" fmla="*/ 18 w 1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1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12"/>
                    <a:pt x="3" y="26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26"/>
                    <a:pt x="9" y="12"/>
                    <a:pt x="18" y="0"/>
                  </a:cubicBezTo>
                </a:path>
              </a:pathLst>
            </a:custGeom>
            <a:solidFill>
              <a:srgbClr val="37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0" name="Freeform 82"/>
            <p:cNvSpPr/>
            <p:nvPr/>
          </p:nvSpPr>
          <p:spPr bwMode="auto">
            <a:xfrm>
              <a:off x="2520286" y="5968844"/>
              <a:ext cx="171421" cy="100014"/>
            </a:xfrm>
            <a:custGeom>
              <a:avLst/>
              <a:gdLst>
                <a:gd name="T0" fmla="*/ 48 w 48"/>
                <a:gd name="T1" fmla="*/ 0 h 28"/>
                <a:gd name="T2" fmla="*/ 0 w 48"/>
                <a:gd name="T3" fmla="*/ 28 h 28"/>
                <a:gd name="T4" fmla="*/ 0 w 48"/>
                <a:gd name="T5" fmla="*/ 28 h 28"/>
                <a:gd name="T6" fmla="*/ 20 w 48"/>
                <a:gd name="T7" fmla="*/ 19 h 28"/>
                <a:gd name="T8" fmla="*/ 48 w 48"/>
                <a:gd name="T9" fmla="*/ 0 h 28"/>
                <a:gd name="T10" fmla="*/ 48 w 48"/>
                <a:gd name="T11" fmla="*/ 0 h 28"/>
                <a:gd name="T12" fmla="*/ 48 w 48"/>
                <a:gd name="T13" fmla="*/ 0 h 28"/>
                <a:gd name="T14" fmla="*/ 48 w 48"/>
                <a:gd name="T15" fmla="*/ 0 h 28"/>
                <a:gd name="T16" fmla="*/ 48 w 4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8">
                  <a:moveTo>
                    <a:pt x="48" y="0"/>
                  </a:moveTo>
                  <a:cubicBezTo>
                    <a:pt x="34" y="12"/>
                    <a:pt x="18" y="2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7" y="26"/>
                    <a:pt x="14" y="23"/>
                    <a:pt x="20" y="19"/>
                  </a:cubicBezTo>
                  <a:cubicBezTo>
                    <a:pt x="30" y="14"/>
                    <a:pt x="39" y="7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1" name="Freeform 83"/>
            <p:cNvSpPr/>
            <p:nvPr/>
          </p:nvSpPr>
          <p:spPr bwMode="auto">
            <a:xfrm>
              <a:off x="2628217" y="5968844"/>
              <a:ext cx="63489" cy="147640"/>
            </a:xfrm>
            <a:custGeom>
              <a:avLst/>
              <a:gdLst>
                <a:gd name="T0" fmla="*/ 18 w 18"/>
                <a:gd name="T1" fmla="*/ 0 h 41"/>
                <a:gd name="T2" fmla="*/ 18 w 18"/>
                <a:gd name="T3" fmla="*/ 0 h 41"/>
                <a:gd name="T4" fmla="*/ 0 w 18"/>
                <a:gd name="T5" fmla="*/ 41 h 41"/>
                <a:gd name="T6" fmla="*/ 0 w 18"/>
                <a:gd name="T7" fmla="*/ 41 h 41"/>
                <a:gd name="T8" fmla="*/ 18 w 1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1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12"/>
                    <a:pt x="3" y="26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26"/>
                    <a:pt x="9" y="12"/>
                    <a:pt x="18" y="0"/>
                  </a:cubicBezTo>
                </a:path>
              </a:pathLst>
            </a:custGeom>
            <a:solidFill>
              <a:srgbClr val="257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2" name="Oval 84"/>
            <p:cNvSpPr>
              <a:spLocks noChangeArrowheads="1"/>
            </p:cNvSpPr>
            <p:nvPr/>
          </p:nvSpPr>
          <p:spPr bwMode="auto">
            <a:xfrm>
              <a:off x="2691706" y="5968844"/>
              <a:ext cx="1587" cy="0"/>
            </a:xfrm>
            <a:prstGeom prst="ellipse">
              <a:avLst/>
            </a:prstGeom>
            <a:solidFill>
              <a:srgbClr val="97A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3" name="Freeform 85"/>
            <p:cNvSpPr>
              <a:spLocks noEditPoints="1"/>
            </p:cNvSpPr>
            <p:nvPr/>
          </p:nvSpPr>
          <p:spPr bwMode="auto">
            <a:xfrm>
              <a:off x="2807574" y="6008532"/>
              <a:ext cx="303161" cy="334969"/>
            </a:xfrm>
            <a:custGeom>
              <a:avLst/>
              <a:gdLst>
                <a:gd name="T0" fmla="*/ 67 w 84"/>
                <a:gd name="T1" fmla="*/ 13 h 93"/>
                <a:gd name="T2" fmla="*/ 59 w 84"/>
                <a:gd name="T3" fmla="*/ 23 h 93"/>
                <a:gd name="T4" fmla="*/ 71 w 84"/>
                <a:gd name="T5" fmla="*/ 47 h 93"/>
                <a:gd name="T6" fmla="*/ 43 w 84"/>
                <a:gd name="T7" fmla="*/ 76 h 93"/>
                <a:gd name="T8" fmla="*/ 43 w 84"/>
                <a:gd name="T9" fmla="*/ 71 h 93"/>
                <a:gd name="T10" fmla="*/ 24 w 84"/>
                <a:gd name="T11" fmla="*/ 82 h 93"/>
                <a:gd name="T12" fmla="*/ 43 w 84"/>
                <a:gd name="T13" fmla="*/ 93 h 93"/>
                <a:gd name="T14" fmla="*/ 43 w 84"/>
                <a:gd name="T15" fmla="*/ 89 h 93"/>
                <a:gd name="T16" fmla="*/ 84 w 84"/>
                <a:gd name="T17" fmla="*/ 47 h 93"/>
                <a:gd name="T18" fmla="*/ 67 w 84"/>
                <a:gd name="T19" fmla="*/ 13 h 93"/>
                <a:gd name="T20" fmla="*/ 38 w 84"/>
                <a:gd name="T21" fmla="*/ 0 h 93"/>
                <a:gd name="T22" fmla="*/ 38 w 84"/>
                <a:gd name="T23" fmla="*/ 5 h 93"/>
                <a:gd name="T24" fmla="*/ 0 w 84"/>
                <a:gd name="T25" fmla="*/ 47 h 93"/>
                <a:gd name="T26" fmla="*/ 14 w 84"/>
                <a:gd name="T27" fmla="*/ 78 h 93"/>
                <a:gd name="T28" fmla="*/ 23 w 84"/>
                <a:gd name="T29" fmla="*/ 69 h 93"/>
                <a:gd name="T30" fmla="*/ 13 w 84"/>
                <a:gd name="T31" fmla="*/ 47 h 93"/>
                <a:gd name="T32" fmla="*/ 38 w 84"/>
                <a:gd name="T33" fmla="*/ 18 h 93"/>
                <a:gd name="T34" fmla="*/ 38 w 84"/>
                <a:gd name="T35" fmla="*/ 22 h 93"/>
                <a:gd name="T36" fmla="*/ 57 w 84"/>
                <a:gd name="T37" fmla="*/ 11 h 93"/>
                <a:gd name="T38" fmla="*/ 38 w 84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93">
                  <a:moveTo>
                    <a:pt x="67" y="13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6" y="29"/>
                    <a:pt x="71" y="37"/>
                    <a:pt x="71" y="47"/>
                  </a:cubicBezTo>
                  <a:cubicBezTo>
                    <a:pt x="71" y="62"/>
                    <a:pt x="59" y="75"/>
                    <a:pt x="43" y="76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66" y="88"/>
                    <a:pt x="84" y="69"/>
                    <a:pt x="84" y="47"/>
                  </a:cubicBezTo>
                  <a:cubicBezTo>
                    <a:pt x="84" y="33"/>
                    <a:pt x="77" y="21"/>
                    <a:pt x="67" y="13"/>
                  </a:cubicBezTo>
                  <a:moveTo>
                    <a:pt x="38" y="0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17" y="7"/>
                    <a:pt x="0" y="25"/>
                    <a:pt x="0" y="47"/>
                  </a:cubicBezTo>
                  <a:cubicBezTo>
                    <a:pt x="0" y="59"/>
                    <a:pt x="5" y="70"/>
                    <a:pt x="14" y="7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17" y="63"/>
                    <a:pt x="13" y="55"/>
                    <a:pt x="13" y="47"/>
                  </a:cubicBezTo>
                  <a:cubicBezTo>
                    <a:pt x="13" y="32"/>
                    <a:pt x="24" y="20"/>
                    <a:pt x="38" y="18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4" name="Freeform 86"/>
            <p:cNvSpPr>
              <a:spLocks noEditPoints="1"/>
            </p:cNvSpPr>
            <p:nvPr/>
          </p:nvSpPr>
          <p:spPr bwMode="auto">
            <a:xfrm>
              <a:off x="799729" y="2398495"/>
              <a:ext cx="687270" cy="571510"/>
            </a:xfrm>
            <a:custGeom>
              <a:avLst/>
              <a:gdLst>
                <a:gd name="T0" fmla="*/ 25 w 191"/>
                <a:gd name="T1" fmla="*/ 89 h 159"/>
                <a:gd name="T2" fmla="*/ 113 w 191"/>
                <a:gd name="T3" fmla="*/ 89 h 159"/>
                <a:gd name="T4" fmla="*/ 80 w 191"/>
                <a:gd name="T5" fmla="*/ 20 h 159"/>
                <a:gd name="T6" fmla="*/ 58 w 191"/>
                <a:gd name="T7" fmla="*/ 33 h 159"/>
                <a:gd name="T8" fmla="*/ 28 w 191"/>
                <a:gd name="T9" fmla="*/ 33 h 159"/>
                <a:gd name="T10" fmla="*/ 21 w 191"/>
                <a:gd name="T11" fmla="*/ 57 h 159"/>
                <a:gd name="T12" fmla="*/ 0 w 191"/>
                <a:gd name="T13" fmla="*/ 79 h 159"/>
                <a:gd name="T14" fmla="*/ 12 w 191"/>
                <a:gd name="T15" fmla="*/ 100 h 159"/>
                <a:gd name="T16" fmla="*/ 12 w 191"/>
                <a:gd name="T17" fmla="*/ 131 h 159"/>
                <a:gd name="T18" fmla="*/ 37 w 191"/>
                <a:gd name="T19" fmla="*/ 137 h 159"/>
                <a:gd name="T20" fmla="*/ 58 w 191"/>
                <a:gd name="T21" fmla="*/ 159 h 159"/>
                <a:gd name="T22" fmla="*/ 80 w 191"/>
                <a:gd name="T23" fmla="*/ 146 h 159"/>
                <a:gd name="T24" fmla="*/ 110 w 191"/>
                <a:gd name="T25" fmla="*/ 146 h 159"/>
                <a:gd name="T26" fmla="*/ 116 w 191"/>
                <a:gd name="T27" fmla="*/ 122 h 159"/>
                <a:gd name="T28" fmla="*/ 138 w 191"/>
                <a:gd name="T29" fmla="*/ 100 h 159"/>
                <a:gd name="T30" fmla="*/ 125 w 191"/>
                <a:gd name="T31" fmla="*/ 79 h 159"/>
                <a:gd name="T32" fmla="*/ 126 w 191"/>
                <a:gd name="T33" fmla="*/ 48 h 159"/>
                <a:gd name="T34" fmla="*/ 101 w 191"/>
                <a:gd name="T35" fmla="*/ 42 h 159"/>
                <a:gd name="T36" fmla="*/ 80 w 191"/>
                <a:gd name="T37" fmla="*/ 20 h 159"/>
                <a:gd name="T38" fmla="*/ 141 w 191"/>
                <a:gd name="T39" fmla="*/ 34 h 159"/>
                <a:gd name="T40" fmla="*/ 175 w 191"/>
                <a:gd name="T41" fmla="*/ 34 h 159"/>
                <a:gd name="T42" fmla="*/ 163 w 191"/>
                <a:gd name="T43" fmla="*/ 0 h 159"/>
                <a:gd name="T44" fmla="*/ 153 w 191"/>
                <a:gd name="T45" fmla="*/ 7 h 159"/>
                <a:gd name="T46" fmla="*/ 138 w 191"/>
                <a:gd name="T47" fmla="*/ 7 h 159"/>
                <a:gd name="T48" fmla="*/ 135 w 191"/>
                <a:gd name="T49" fmla="*/ 18 h 159"/>
                <a:gd name="T50" fmla="*/ 125 w 191"/>
                <a:gd name="T51" fmla="*/ 29 h 159"/>
                <a:gd name="T52" fmla="*/ 131 w 191"/>
                <a:gd name="T53" fmla="*/ 39 h 159"/>
                <a:gd name="T54" fmla="*/ 131 w 191"/>
                <a:gd name="T55" fmla="*/ 54 h 159"/>
                <a:gd name="T56" fmla="*/ 143 w 191"/>
                <a:gd name="T57" fmla="*/ 57 h 159"/>
                <a:gd name="T58" fmla="*/ 153 w 191"/>
                <a:gd name="T59" fmla="*/ 67 h 159"/>
                <a:gd name="T60" fmla="*/ 163 w 191"/>
                <a:gd name="T61" fmla="*/ 61 h 159"/>
                <a:gd name="T62" fmla="*/ 178 w 191"/>
                <a:gd name="T63" fmla="*/ 61 h 159"/>
                <a:gd name="T64" fmla="*/ 181 w 191"/>
                <a:gd name="T65" fmla="*/ 49 h 159"/>
                <a:gd name="T66" fmla="*/ 191 w 191"/>
                <a:gd name="T67" fmla="*/ 39 h 159"/>
                <a:gd name="T68" fmla="*/ 185 w 191"/>
                <a:gd name="T69" fmla="*/ 29 h 159"/>
                <a:gd name="T70" fmla="*/ 185 w 191"/>
                <a:gd name="T71" fmla="*/ 14 h 159"/>
                <a:gd name="T72" fmla="*/ 174 w 191"/>
                <a:gd name="T73" fmla="*/ 11 h 159"/>
                <a:gd name="T74" fmla="*/ 163 w 191"/>
                <a:gd name="T7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1" h="159">
                  <a:moveTo>
                    <a:pt x="69" y="133"/>
                  </a:moveTo>
                  <a:cubicBezTo>
                    <a:pt x="45" y="133"/>
                    <a:pt x="25" y="114"/>
                    <a:pt x="25" y="89"/>
                  </a:cubicBezTo>
                  <a:cubicBezTo>
                    <a:pt x="25" y="65"/>
                    <a:pt x="45" y="46"/>
                    <a:pt x="69" y="46"/>
                  </a:cubicBezTo>
                  <a:cubicBezTo>
                    <a:pt x="93" y="46"/>
                    <a:pt x="113" y="65"/>
                    <a:pt x="113" y="89"/>
                  </a:cubicBezTo>
                  <a:cubicBezTo>
                    <a:pt x="113" y="114"/>
                    <a:pt x="93" y="133"/>
                    <a:pt x="69" y="133"/>
                  </a:cubicBezTo>
                  <a:moveTo>
                    <a:pt x="80" y="20"/>
                  </a:moveTo>
                  <a:cubicBezTo>
                    <a:pt x="58" y="20"/>
                    <a:pt x="58" y="20"/>
                    <a:pt x="58" y="20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0" y="35"/>
                    <a:pt x="43" y="38"/>
                    <a:pt x="37" y="42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7" y="64"/>
                    <a:pt x="14" y="71"/>
                    <a:pt x="12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108"/>
                    <a:pt x="17" y="115"/>
                    <a:pt x="21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43" y="141"/>
                    <a:pt x="50" y="144"/>
                    <a:pt x="58" y="146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7" y="144"/>
                    <a:pt x="95" y="141"/>
                    <a:pt x="101" y="137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21" y="115"/>
                    <a:pt x="124" y="108"/>
                    <a:pt x="125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4" y="71"/>
                    <a:pt x="121" y="64"/>
                    <a:pt x="116" y="57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5" y="38"/>
                    <a:pt x="87" y="35"/>
                    <a:pt x="80" y="33"/>
                  </a:cubicBezTo>
                  <a:cubicBezTo>
                    <a:pt x="80" y="20"/>
                    <a:pt x="80" y="20"/>
                    <a:pt x="80" y="20"/>
                  </a:cubicBezTo>
                  <a:moveTo>
                    <a:pt x="158" y="51"/>
                  </a:moveTo>
                  <a:cubicBezTo>
                    <a:pt x="149" y="51"/>
                    <a:pt x="141" y="43"/>
                    <a:pt x="141" y="34"/>
                  </a:cubicBezTo>
                  <a:cubicBezTo>
                    <a:pt x="141" y="24"/>
                    <a:pt x="149" y="17"/>
                    <a:pt x="158" y="17"/>
                  </a:cubicBezTo>
                  <a:cubicBezTo>
                    <a:pt x="168" y="17"/>
                    <a:pt x="175" y="24"/>
                    <a:pt x="175" y="34"/>
                  </a:cubicBezTo>
                  <a:cubicBezTo>
                    <a:pt x="175" y="43"/>
                    <a:pt x="168" y="51"/>
                    <a:pt x="158" y="51"/>
                  </a:cubicBezTo>
                  <a:moveTo>
                    <a:pt x="16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49" y="7"/>
                    <a:pt x="146" y="9"/>
                    <a:pt x="143" y="11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3" y="21"/>
                    <a:pt x="132" y="25"/>
                    <a:pt x="131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32" y="43"/>
                    <a:pt x="133" y="46"/>
                    <a:pt x="135" y="49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6" y="59"/>
                    <a:pt x="149" y="60"/>
                    <a:pt x="153" y="61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167" y="60"/>
                    <a:pt x="171" y="59"/>
                    <a:pt x="174" y="57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85" y="54"/>
                    <a:pt x="185" y="54"/>
                    <a:pt x="185" y="54"/>
                  </a:cubicBezTo>
                  <a:cubicBezTo>
                    <a:pt x="181" y="49"/>
                    <a:pt x="181" y="49"/>
                    <a:pt x="181" y="49"/>
                  </a:cubicBezTo>
                  <a:cubicBezTo>
                    <a:pt x="183" y="46"/>
                    <a:pt x="185" y="43"/>
                    <a:pt x="185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5"/>
                    <a:pt x="183" y="21"/>
                    <a:pt x="181" y="18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9"/>
                    <a:pt x="167" y="7"/>
                    <a:pt x="163" y="7"/>
                  </a:cubicBezTo>
                  <a:cubicBezTo>
                    <a:pt x="163" y="0"/>
                    <a:pt x="163" y="0"/>
                    <a:pt x="16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5" name="Freeform 87"/>
            <p:cNvSpPr>
              <a:spLocks noEditPoints="1"/>
            </p:cNvSpPr>
            <p:nvPr/>
          </p:nvSpPr>
          <p:spPr bwMode="auto">
            <a:xfrm>
              <a:off x="2174270" y="5040140"/>
              <a:ext cx="395220" cy="352431"/>
            </a:xfrm>
            <a:custGeom>
              <a:avLst/>
              <a:gdLst>
                <a:gd name="T0" fmla="*/ 23 w 110"/>
                <a:gd name="T1" fmla="*/ 40 h 98"/>
                <a:gd name="T2" fmla="*/ 34 w 110"/>
                <a:gd name="T3" fmla="*/ 55 h 98"/>
                <a:gd name="T4" fmla="*/ 50 w 110"/>
                <a:gd name="T5" fmla="*/ 44 h 98"/>
                <a:gd name="T6" fmla="*/ 39 w 110"/>
                <a:gd name="T7" fmla="*/ 30 h 98"/>
                <a:gd name="T8" fmla="*/ 50 w 110"/>
                <a:gd name="T9" fmla="*/ 22 h 98"/>
                <a:gd name="T10" fmla="*/ 8 w 110"/>
                <a:gd name="T11" fmla="*/ 0 h 98"/>
                <a:gd name="T12" fmla="*/ 11 w 110"/>
                <a:gd name="T13" fmla="*/ 48 h 98"/>
                <a:gd name="T14" fmla="*/ 23 w 110"/>
                <a:gd name="T15" fmla="*/ 40 h 98"/>
                <a:gd name="T16" fmla="*/ 88 w 110"/>
                <a:gd name="T17" fmla="*/ 41 h 98"/>
                <a:gd name="T18" fmla="*/ 100 w 110"/>
                <a:gd name="T19" fmla="*/ 49 h 98"/>
                <a:gd name="T20" fmla="*/ 105 w 110"/>
                <a:gd name="T21" fmla="*/ 1 h 98"/>
                <a:gd name="T22" fmla="*/ 62 w 110"/>
                <a:gd name="T23" fmla="*/ 22 h 98"/>
                <a:gd name="T24" fmla="*/ 73 w 110"/>
                <a:gd name="T25" fmla="*/ 30 h 98"/>
                <a:gd name="T26" fmla="*/ 0 w 110"/>
                <a:gd name="T27" fmla="*/ 78 h 98"/>
                <a:gd name="T28" fmla="*/ 4 w 110"/>
                <a:gd name="T29" fmla="*/ 96 h 98"/>
                <a:gd name="T30" fmla="*/ 88 w 110"/>
                <a:gd name="T31" fmla="*/ 41 h 98"/>
                <a:gd name="T32" fmla="*/ 77 w 110"/>
                <a:gd name="T33" fmla="*/ 66 h 98"/>
                <a:gd name="T34" fmla="*/ 62 w 110"/>
                <a:gd name="T35" fmla="*/ 78 h 98"/>
                <a:gd name="T36" fmla="*/ 105 w 110"/>
                <a:gd name="T37" fmla="*/ 98 h 98"/>
                <a:gd name="T38" fmla="*/ 110 w 110"/>
                <a:gd name="T39" fmla="*/ 80 h 98"/>
                <a:gd name="T40" fmla="*/ 77 w 110"/>
                <a:gd name="T41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98">
                  <a:moveTo>
                    <a:pt x="23" y="40"/>
                  </a:moveTo>
                  <a:cubicBezTo>
                    <a:pt x="27" y="45"/>
                    <a:pt x="30" y="50"/>
                    <a:pt x="34" y="55"/>
                  </a:cubicBezTo>
                  <a:cubicBezTo>
                    <a:pt x="40" y="52"/>
                    <a:pt x="45" y="48"/>
                    <a:pt x="50" y="44"/>
                  </a:cubicBezTo>
                  <a:cubicBezTo>
                    <a:pt x="46" y="40"/>
                    <a:pt x="42" y="35"/>
                    <a:pt x="39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23" y="40"/>
                  </a:lnTo>
                  <a:close/>
                  <a:moveTo>
                    <a:pt x="88" y="41"/>
                  </a:moveTo>
                  <a:cubicBezTo>
                    <a:pt x="100" y="49"/>
                    <a:pt x="100" y="49"/>
                    <a:pt x="100" y="4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46" y="68"/>
                    <a:pt x="1" y="78"/>
                    <a:pt x="0" y="78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6" y="96"/>
                    <a:pt x="57" y="85"/>
                    <a:pt x="88" y="41"/>
                  </a:cubicBezTo>
                  <a:close/>
                  <a:moveTo>
                    <a:pt x="77" y="66"/>
                  </a:moveTo>
                  <a:cubicBezTo>
                    <a:pt x="72" y="70"/>
                    <a:pt x="67" y="75"/>
                    <a:pt x="62" y="78"/>
                  </a:cubicBezTo>
                  <a:cubicBezTo>
                    <a:pt x="84" y="93"/>
                    <a:pt x="104" y="98"/>
                    <a:pt x="105" y="98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09" y="80"/>
                    <a:pt x="95" y="76"/>
                    <a:pt x="77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6" name="Freeform 88"/>
            <p:cNvSpPr>
              <a:spLocks noEditPoints="1"/>
            </p:cNvSpPr>
            <p:nvPr/>
          </p:nvSpPr>
          <p:spPr bwMode="auto">
            <a:xfrm>
              <a:off x="1390178" y="3873308"/>
              <a:ext cx="676160" cy="342906"/>
            </a:xfrm>
            <a:custGeom>
              <a:avLst/>
              <a:gdLst>
                <a:gd name="T0" fmla="*/ 26 w 188"/>
                <a:gd name="T1" fmla="*/ 37 h 95"/>
                <a:gd name="T2" fmla="*/ 17 w 188"/>
                <a:gd name="T3" fmla="*/ 46 h 95"/>
                <a:gd name="T4" fmla="*/ 20 w 188"/>
                <a:gd name="T5" fmla="*/ 53 h 95"/>
                <a:gd name="T6" fmla="*/ 4 w 188"/>
                <a:gd name="T7" fmla="*/ 78 h 95"/>
                <a:gd name="T8" fmla="*/ 6 w 188"/>
                <a:gd name="T9" fmla="*/ 78 h 95"/>
                <a:gd name="T10" fmla="*/ 16 w 188"/>
                <a:gd name="T11" fmla="*/ 69 h 95"/>
                <a:gd name="T12" fmla="*/ 11 w 188"/>
                <a:gd name="T13" fmla="*/ 95 h 95"/>
                <a:gd name="T14" fmla="*/ 19 w 188"/>
                <a:gd name="T15" fmla="*/ 95 h 95"/>
                <a:gd name="T16" fmla="*/ 26 w 188"/>
                <a:gd name="T17" fmla="*/ 84 h 95"/>
                <a:gd name="T18" fmla="*/ 32 w 188"/>
                <a:gd name="T19" fmla="*/ 95 h 95"/>
                <a:gd name="T20" fmla="*/ 40 w 188"/>
                <a:gd name="T21" fmla="*/ 95 h 95"/>
                <a:gd name="T22" fmla="*/ 35 w 188"/>
                <a:gd name="T23" fmla="*/ 69 h 95"/>
                <a:gd name="T24" fmla="*/ 46 w 188"/>
                <a:gd name="T25" fmla="*/ 78 h 95"/>
                <a:gd name="T26" fmla="*/ 47 w 188"/>
                <a:gd name="T27" fmla="*/ 78 h 95"/>
                <a:gd name="T28" fmla="*/ 31 w 188"/>
                <a:gd name="T29" fmla="*/ 53 h 95"/>
                <a:gd name="T30" fmla="*/ 35 w 188"/>
                <a:gd name="T31" fmla="*/ 46 h 95"/>
                <a:gd name="T32" fmla="*/ 26 w 188"/>
                <a:gd name="T33" fmla="*/ 37 h 95"/>
                <a:gd name="T34" fmla="*/ 163 w 188"/>
                <a:gd name="T35" fmla="*/ 37 h 95"/>
                <a:gd name="T36" fmla="*/ 154 w 188"/>
                <a:gd name="T37" fmla="*/ 46 h 95"/>
                <a:gd name="T38" fmla="*/ 157 w 188"/>
                <a:gd name="T39" fmla="*/ 53 h 95"/>
                <a:gd name="T40" fmla="*/ 141 w 188"/>
                <a:gd name="T41" fmla="*/ 78 h 95"/>
                <a:gd name="T42" fmla="*/ 143 w 188"/>
                <a:gd name="T43" fmla="*/ 78 h 95"/>
                <a:gd name="T44" fmla="*/ 153 w 188"/>
                <a:gd name="T45" fmla="*/ 69 h 95"/>
                <a:gd name="T46" fmla="*/ 148 w 188"/>
                <a:gd name="T47" fmla="*/ 95 h 95"/>
                <a:gd name="T48" fmla="*/ 157 w 188"/>
                <a:gd name="T49" fmla="*/ 95 h 95"/>
                <a:gd name="T50" fmla="*/ 163 w 188"/>
                <a:gd name="T51" fmla="*/ 84 h 95"/>
                <a:gd name="T52" fmla="*/ 169 w 188"/>
                <a:gd name="T53" fmla="*/ 95 h 95"/>
                <a:gd name="T54" fmla="*/ 177 w 188"/>
                <a:gd name="T55" fmla="*/ 95 h 95"/>
                <a:gd name="T56" fmla="*/ 173 w 188"/>
                <a:gd name="T57" fmla="*/ 69 h 95"/>
                <a:gd name="T58" fmla="*/ 183 w 188"/>
                <a:gd name="T59" fmla="*/ 78 h 95"/>
                <a:gd name="T60" fmla="*/ 185 w 188"/>
                <a:gd name="T61" fmla="*/ 78 h 95"/>
                <a:gd name="T62" fmla="*/ 169 w 188"/>
                <a:gd name="T63" fmla="*/ 53 h 95"/>
                <a:gd name="T64" fmla="*/ 172 w 188"/>
                <a:gd name="T65" fmla="*/ 46 h 95"/>
                <a:gd name="T66" fmla="*/ 163 w 188"/>
                <a:gd name="T67" fmla="*/ 37 h 95"/>
                <a:gd name="T68" fmla="*/ 96 w 188"/>
                <a:gd name="T69" fmla="*/ 0 h 95"/>
                <a:gd name="T70" fmla="*/ 81 w 188"/>
                <a:gd name="T71" fmla="*/ 14 h 95"/>
                <a:gd name="T72" fmla="*/ 87 w 188"/>
                <a:gd name="T73" fmla="*/ 26 h 95"/>
                <a:gd name="T74" fmla="*/ 60 w 188"/>
                <a:gd name="T75" fmla="*/ 67 h 95"/>
                <a:gd name="T76" fmla="*/ 63 w 188"/>
                <a:gd name="T77" fmla="*/ 68 h 95"/>
                <a:gd name="T78" fmla="*/ 80 w 188"/>
                <a:gd name="T79" fmla="*/ 53 h 95"/>
                <a:gd name="T80" fmla="*/ 72 w 188"/>
                <a:gd name="T81" fmla="*/ 95 h 95"/>
                <a:gd name="T82" fmla="*/ 86 w 188"/>
                <a:gd name="T83" fmla="*/ 95 h 95"/>
                <a:gd name="T84" fmla="*/ 96 w 188"/>
                <a:gd name="T85" fmla="*/ 78 h 95"/>
                <a:gd name="T86" fmla="*/ 106 w 188"/>
                <a:gd name="T87" fmla="*/ 95 h 95"/>
                <a:gd name="T88" fmla="*/ 119 w 188"/>
                <a:gd name="T89" fmla="*/ 95 h 95"/>
                <a:gd name="T90" fmla="*/ 112 w 188"/>
                <a:gd name="T91" fmla="*/ 53 h 95"/>
                <a:gd name="T92" fmla="*/ 128 w 188"/>
                <a:gd name="T93" fmla="*/ 68 h 95"/>
                <a:gd name="T94" fmla="*/ 131 w 188"/>
                <a:gd name="T95" fmla="*/ 67 h 95"/>
                <a:gd name="T96" fmla="*/ 105 w 188"/>
                <a:gd name="T97" fmla="*/ 26 h 95"/>
                <a:gd name="T98" fmla="*/ 111 w 188"/>
                <a:gd name="T99" fmla="*/ 14 h 95"/>
                <a:gd name="T100" fmla="*/ 96 w 188"/>
                <a:gd name="T10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8" h="95">
                  <a:moveTo>
                    <a:pt x="26" y="37"/>
                  </a:moveTo>
                  <a:cubicBezTo>
                    <a:pt x="21" y="37"/>
                    <a:pt x="17" y="41"/>
                    <a:pt x="17" y="46"/>
                  </a:cubicBezTo>
                  <a:cubicBezTo>
                    <a:pt x="17" y="49"/>
                    <a:pt x="18" y="51"/>
                    <a:pt x="20" y="53"/>
                  </a:cubicBezTo>
                  <a:cubicBezTo>
                    <a:pt x="11" y="56"/>
                    <a:pt x="0" y="74"/>
                    <a:pt x="4" y="78"/>
                  </a:cubicBezTo>
                  <a:cubicBezTo>
                    <a:pt x="4" y="78"/>
                    <a:pt x="5" y="78"/>
                    <a:pt x="6" y="78"/>
                  </a:cubicBezTo>
                  <a:cubicBezTo>
                    <a:pt x="9" y="78"/>
                    <a:pt x="13" y="74"/>
                    <a:pt x="16" y="69"/>
                  </a:cubicBezTo>
                  <a:cubicBezTo>
                    <a:pt x="14" y="78"/>
                    <a:pt x="12" y="87"/>
                    <a:pt x="11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0" y="91"/>
                    <a:pt x="22" y="84"/>
                    <a:pt x="26" y="84"/>
                  </a:cubicBezTo>
                  <a:cubicBezTo>
                    <a:pt x="29" y="84"/>
                    <a:pt x="32" y="91"/>
                    <a:pt x="32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87"/>
                    <a:pt x="38" y="78"/>
                    <a:pt x="35" y="69"/>
                  </a:cubicBezTo>
                  <a:cubicBezTo>
                    <a:pt x="39" y="74"/>
                    <a:pt x="43" y="78"/>
                    <a:pt x="46" y="78"/>
                  </a:cubicBezTo>
                  <a:cubicBezTo>
                    <a:pt x="46" y="78"/>
                    <a:pt x="47" y="78"/>
                    <a:pt x="47" y="78"/>
                  </a:cubicBezTo>
                  <a:cubicBezTo>
                    <a:pt x="51" y="74"/>
                    <a:pt x="41" y="56"/>
                    <a:pt x="31" y="53"/>
                  </a:cubicBezTo>
                  <a:cubicBezTo>
                    <a:pt x="33" y="51"/>
                    <a:pt x="35" y="49"/>
                    <a:pt x="35" y="46"/>
                  </a:cubicBezTo>
                  <a:cubicBezTo>
                    <a:pt x="35" y="41"/>
                    <a:pt x="31" y="37"/>
                    <a:pt x="26" y="37"/>
                  </a:cubicBezTo>
                  <a:moveTo>
                    <a:pt x="163" y="37"/>
                  </a:moveTo>
                  <a:cubicBezTo>
                    <a:pt x="158" y="37"/>
                    <a:pt x="154" y="41"/>
                    <a:pt x="154" y="46"/>
                  </a:cubicBezTo>
                  <a:cubicBezTo>
                    <a:pt x="154" y="49"/>
                    <a:pt x="155" y="51"/>
                    <a:pt x="157" y="53"/>
                  </a:cubicBezTo>
                  <a:cubicBezTo>
                    <a:pt x="148" y="56"/>
                    <a:pt x="138" y="74"/>
                    <a:pt x="141" y="78"/>
                  </a:cubicBezTo>
                  <a:cubicBezTo>
                    <a:pt x="142" y="78"/>
                    <a:pt x="142" y="78"/>
                    <a:pt x="143" y="78"/>
                  </a:cubicBezTo>
                  <a:cubicBezTo>
                    <a:pt x="146" y="78"/>
                    <a:pt x="150" y="74"/>
                    <a:pt x="153" y="69"/>
                  </a:cubicBezTo>
                  <a:cubicBezTo>
                    <a:pt x="151" y="78"/>
                    <a:pt x="149" y="87"/>
                    <a:pt x="148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1"/>
                    <a:pt x="160" y="84"/>
                    <a:pt x="163" y="84"/>
                  </a:cubicBezTo>
                  <a:cubicBezTo>
                    <a:pt x="166" y="84"/>
                    <a:pt x="169" y="91"/>
                    <a:pt x="169" y="95"/>
                  </a:cubicBezTo>
                  <a:cubicBezTo>
                    <a:pt x="177" y="95"/>
                    <a:pt x="177" y="95"/>
                    <a:pt x="177" y="95"/>
                  </a:cubicBezTo>
                  <a:cubicBezTo>
                    <a:pt x="177" y="87"/>
                    <a:pt x="175" y="78"/>
                    <a:pt x="173" y="69"/>
                  </a:cubicBezTo>
                  <a:cubicBezTo>
                    <a:pt x="176" y="74"/>
                    <a:pt x="180" y="78"/>
                    <a:pt x="183" y="78"/>
                  </a:cubicBezTo>
                  <a:cubicBezTo>
                    <a:pt x="184" y="78"/>
                    <a:pt x="184" y="78"/>
                    <a:pt x="185" y="78"/>
                  </a:cubicBezTo>
                  <a:cubicBezTo>
                    <a:pt x="188" y="74"/>
                    <a:pt x="178" y="56"/>
                    <a:pt x="169" y="53"/>
                  </a:cubicBezTo>
                  <a:cubicBezTo>
                    <a:pt x="171" y="51"/>
                    <a:pt x="172" y="49"/>
                    <a:pt x="172" y="46"/>
                  </a:cubicBezTo>
                  <a:cubicBezTo>
                    <a:pt x="172" y="41"/>
                    <a:pt x="168" y="37"/>
                    <a:pt x="163" y="37"/>
                  </a:cubicBezTo>
                  <a:moveTo>
                    <a:pt x="96" y="0"/>
                  </a:moveTo>
                  <a:cubicBezTo>
                    <a:pt x="88" y="0"/>
                    <a:pt x="81" y="6"/>
                    <a:pt x="81" y="14"/>
                  </a:cubicBezTo>
                  <a:cubicBezTo>
                    <a:pt x="81" y="19"/>
                    <a:pt x="83" y="23"/>
                    <a:pt x="87" y="26"/>
                  </a:cubicBezTo>
                  <a:cubicBezTo>
                    <a:pt x="72" y="31"/>
                    <a:pt x="55" y="61"/>
                    <a:pt x="60" y="67"/>
                  </a:cubicBezTo>
                  <a:cubicBezTo>
                    <a:pt x="61" y="68"/>
                    <a:pt x="62" y="68"/>
                    <a:pt x="63" y="68"/>
                  </a:cubicBezTo>
                  <a:cubicBezTo>
                    <a:pt x="68" y="68"/>
                    <a:pt x="75" y="60"/>
                    <a:pt x="80" y="53"/>
                  </a:cubicBezTo>
                  <a:cubicBezTo>
                    <a:pt x="76" y="67"/>
                    <a:pt x="74" y="82"/>
                    <a:pt x="72" y="95"/>
                  </a:cubicBezTo>
                  <a:cubicBezTo>
                    <a:pt x="86" y="95"/>
                    <a:pt x="86" y="95"/>
                    <a:pt x="86" y="95"/>
                  </a:cubicBezTo>
                  <a:cubicBezTo>
                    <a:pt x="86" y="88"/>
                    <a:pt x="91" y="78"/>
                    <a:pt x="96" y="78"/>
                  </a:cubicBezTo>
                  <a:cubicBezTo>
                    <a:pt x="101" y="78"/>
                    <a:pt x="106" y="88"/>
                    <a:pt x="106" y="95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8" y="82"/>
                    <a:pt x="115" y="67"/>
                    <a:pt x="112" y="53"/>
                  </a:cubicBezTo>
                  <a:cubicBezTo>
                    <a:pt x="117" y="60"/>
                    <a:pt x="124" y="68"/>
                    <a:pt x="128" y="68"/>
                  </a:cubicBezTo>
                  <a:cubicBezTo>
                    <a:pt x="130" y="68"/>
                    <a:pt x="131" y="68"/>
                    <a:pt x="131" y="67"/>
                  </a:cubicBezTo>
                  <a:cubicBezTo>
                    <a:pt x="137" y="61"/>
                    <a:pt x="120" y="31"/>
                    <a:pt x="105" y="26"/>
                  </a:cubicBezTo>
                  <a:cubicBezTo>
                    <a:pt x="108" y="23"/>
                    <a:pt x="111" y="19"/>
                    <a:pt x="111" y="14"/>
                  </a:cubicBezTo>
                  <a:cubicBezTo>
                    <a:pt x="111" y="6"/>
                    <a:pt x="104" y="0"/>
                    <a:pt x="9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341313" y="1557338"/>
            <a:ext cx="8375650" cy="0"/>
          </a:xfrm>
          <a:prstGeom prst="line">
            <a:avLst/>
          </a:prstGeom>
          <a:ln w="38100">
            <a:solidFill>
              <a:srgbClr val="3333C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29"/>
          <p:cNvGrpSpPr/>
          <p:nvPr/>
        </p:nvGrpSpPr>
        <p:grpSpPr bwMode="auto">
          <a:xfrm>
            <a:off x="6726146" y="5631700"/>
            <a:ext cx="1658937" cy="882650"/>
            <a:chOff x="4363" y="2073"/>
            <a:chExt cx="1045" cy="55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Oval 30"/>
            <p:cNvSpPr>
              <a:spLocks noChangeArrowheads="1"/>
            </p:cNvSpPr>
            <p:nvPr/>
          </p:nvSpPr>
          <p:spPr bwMode="auto">
            <a:xfrm>
              <a:off x="4819" y="2073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2" name="Oval 31"/>
            <p:cNvSpPr>
              <a:spLocks noChangeArrowheads="1"/>
            </p:cNvSpPr>
            <p:nvPr/>
          </p:nvSpPr>
          <p:spPr bwMode="auto">
            <a:xfrm>
              <a:off x="4385" y="2485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4" name="Oval 32"/>
            <p:cNvSpPr>
              <a:spLocks noChangeArrowheads="1"/>
            </p:cNvSpPr>
            <p:nvPr/>
          </p:nvSpPr>
          <p:spPr bwMode="auto">
            <a:xfrm>
              <a:off x="4841" y="2474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5" name="Oval 33"/>
            <p:cNvSpPr>
              <a:spLocks noChangeArrowheads="1"/>
            </p:cNvSpPr>
            <p:nvPr/>
          </p:nvSpPr>
          <p:spPr bwMode="auto">
            <a:xfrm>
              <a:off x="5252" y="2252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7" name="Oval 34"/>
            <p:cNvSpPr>
              <a:spLocks noChangeArrowheads="1"/>
            </p:cNvSpPr>
            <p:nvPr/>
          </p:nvSpPr>
          <p:spPr bwMode="auto">
            <a:xfrm>
              <a:off x="4363" y="2107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8" name="Line 35"/>
            <p:cNvSpPr>
              <a:spLocks noChangeShapeType="1"/>
            </p:cNvSpPr>
            <p:nvPr/>
          </p:nvSpPr>
          <p:spPr bwMode="auto">
            <a:xfrm>
              <a:off x="4445" y="2266"/>
              <a:ext cx="0" cy="245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7" name="Line 36"/>
            <p:cNvSpPr>
              <a:spLocks noChangeShapeType="1"/>
            </p:cNvSpPr>
            <p:nvPr/>
          </p:nvSpPr>
          <p:spPr bwMode="auto">
            <a:xfrm>
              <a:off x="4512" y="2211"/>
              <a:ext cx="366" cy="289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9" name="Line 37"/>
            <p:cNvSpPr>
              <a:spLocks noChangeShapeType="1"/>
            </p:cNvSpPr>
            <p:nvPr/>
          </p:nvSpPr>
          <p:spPr bwMode="auto">
            <a:xfrm>
              <a:off x="4967" y="2189"/>
              <a:ext cx="300" cy="133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0" name="Line 38"/>
            <p:cNvSpPr>
              <a:spLocks noChangeShapeType="1"/>
            </p:cNvSpPr>
            <p:nvPr/>
          </p:nvSpPr>
          <p:spPr bwMode="auto">
            <a:xfrm flipH="1">
              <a:off x="4523" y="2200"/>
              <a:ext cx="322" cy="322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1" name="Line 39"/>
            <p:cNvSpPr>
              <a:spLocks noChangeShapeType="1"/>
            </p:cNvSpPr>
            <p:nvPr/>
          </p:nvSpPr>
          <p:spPr bwMode="auto">
            <a:xfrm flipH="1">
              <a:off x="5001" y="2400"/>
              <a:ext cx="277" cy="144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2" name="Line 40"/>
            <p:cNvSpPr>
              <a:spLocks noChangeShapeType="1"/>
            </p:cNvSpPr>
            <p:nvPr/>
          </p:nvSpPr>
          <p:spPr bwMode="auto">
            <a:xfrm>
              <a:off x="4512" y="2144"/>
              <a:ext cx="311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grpSp>
        <p:nvGrpSpPr>
          <p:cNvPr id="113" name="Group 16"/>
          <p:cNvGrpSpPr/>
          <p:nvPr/>
        </p:nvGrpSpPr>
        <p:grpSpPr bwMode="auto">
          <a:xfrm>
            <a:off x="6491195" y="4382794"/>
            <a:ext cx="1941513" cy="1000125"/>
            <a:chOff x="4185" y="2055"/>
            <a:chExt cx="1223" cy="630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114" name="Group 17"/>
            <p:cNvGrpSpPr/>
            <p:nvPr/>
          </p:nvGrpSpPr>
          <p:grpSpPr bwMode="auto">
            <a:xfrm>
              <a:off x="4185" y="2055"/>
              <a:ext cx="629" cy="336"/>
              <a:chOff x="2474" y="2489"/>
              <a:chExt cx="629" cy="336"/>
            </a:xfrm>
            <a:grpFill/>
          </p:grpSpPr>
          <p:sp>
            <p:nvSpPr>
              <p:cNvPr id="123" name="Oval 18"/>
              <p:cNvSpPr>
                <a:spLocks noChangeArrowheads="1"/>
              </p:cNvSpPr>
              <p:nvPr/>
            </p:nvSpPr>
            <p:spPr bwMode="auto">
              <a:xfrm>
                <a:off x="2711" y="2489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124" name="Oval 19"/>
              <p:cNvSpPr>
                <a:spLocks noChangeArrowheads="1"/>
              </p:cNvSpPr>
              <p:nvPr/>
            </p:nvSpPr>
            <p:spPr bwMode="auto">
              <a:xfrm>
                <a:off x="2474" y="2674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125" name="Oval 20"/>
              <p:cNvSpPr>
                <a:spLocks noChangeArrowheads="1"/>
              </p:cNvSpPr>
              <p:nvPr/>
            </p:nvSpPr>
            <p:spPr bwMode="auto">
              <a:xfrm>
                <a:off x="2947" y="2681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</p:grpSp>
        <p:sp>
          <p:nvSpPr>
            <p:cNvPr id="115" name="Oval 21"/>
            <p:cNvSpPr>
              <a:spLocks noChangeArrowheads="1"/>
            </p:cNvSpPr>
            <p:nvPr/>
          </p:nvSpPr>
          <p:spPr bwMode="auto">
            <a:xfrm>
              <a:off x="4374" y="2519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6" name="Oval 22"/>
            <p:cNvSpPr>
              <a:spLocks noChangeArrowheads="1"/>
            </p:cNvSpPr>
            <p:nvPr/>
          </p:nvSpPr>
          <p:spPr bwMode="auto">
            <a:xfrm>
              <a:off x="4897" y="2530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7" name="Oval 23"/>
            <p:cNvSpPr>
              <a:spLocks noChangeArrowheads="1"/>
            </p:cNvSpPr>
            <p:nvPr/>
          </p:nvSpPr>
          <p:spPr bwMode="auto">
            <a:xfrm>
              <a:off x="5252" y="2541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8" name="Line 24"/>
            <p:cNvSpPr>
              <a:spLocks noChangeShapeType="1"/>
            </p:cNvSpPr>
            <p:nvPr/>
          </p:nvSpPr>
          <p:spPr bwMode="auto">
            <a:xfrm flipH="1">
              <a:off x="4334" y="2189"/>
              <a:ext cx="111" cy="111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9" name="Line 25"/>
            <p:cNvSpPr>
              <a:spLocks noChangeShapeType="1"/>
            </p:cNvSpPr>
            <p:nvPr/>
          </p:nvSpPr>
          <p:spPr bwMode="auto">
            <a:xfrm flipH="1">
              <a:off x="4501" y="2378"/>
              <a:ext cx="166" cy="166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20" name="Line 26"/>
            <p:cNvSpPr>
              <a:spLocks noChangeShapeType="1"/>
            </p:cNvSpPr>
            <p:nvPr/>
          </p:nvSpPr>
          <p:spPr bwMode="auto">
            <a:xfrm>
              <a:off x="4534" y="2178"/>
              <a:ext cx="122" cy="122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21" name="Line 27"/>
            <p:cNvSpPr>
              <a:spLocks noChangeShapeType="1"/>
            </p:cNvSpPr>
            <p:nvPr/>
          </p:nvSpPr>
          <p:spPr bwMode="auto">
            <a:xfrm>
              <a:off x="4778" y="2366"/>
              <a:ext cx="178" cy="178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22" name="Line 28"/>
            <p:cNvSpPr>
              <a:spLocks noChangeShapeType="1"/>
            </p:cNvSpPr>
            <p:nvPr/>
          </p:nvSpPr>
          <p:spPr bwMode="auto">
            <a:xfrm>
              <a:off x="4812" y="2333"/>
              <a:ext cx="466" cy="233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69" grpId="0"/>
      <p:bldP spid="380970" grpId="0"/>
      <p:bldP spid="380971" grpId="0"/>
      <p:bldP spid="3809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ChangeArrowheads="1"/>
          </p:cNvSpPr>
          <p:nvPr/>
        </p:nvSpPr>
        <p:spPr bwMode="auto">
          <a:xfrm>
            <a:off x="871538" y="188913"/>
            <a:ext cx="23320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grpSp>
        <p:nvGrpSpPr>
          <p:cNvPr id="40963" name="Group 10"/>
          <p:cNvGrpSpPr/>
          <p:nvPr/>
        </p:nvGrpSpPr>
        <p:grpSpPr>
          <a:xfrm>
            <a:off x="1765300" y="2175793"/>
            <a:ext cx="2355850" cy="2276475"/>
            <a:chOff x="43" y="28"/>
            <a:chExt cx="3141" cy="3037"/>
          </a:xfrm>
        </p:grpSpPr>
        <p:sp>
          <p:nvSpPr>
            <p:cNvPr id="40978" name="Rectangle 11"/>
            <p:cNvSpPr/>
            <p:nvPr/>
          </p:nvSpPr>
          <p:spPr>
            <a:xfrm>
              <a:off x="61" y="28"/>
              <a:ext cx="3123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ctr" anchorCtr="0"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90000"/>
                </a:lnSpc>
              </a:pPr>
              <a:r>
                <a:rPr lang="zh-CN" altLang="en-US" sz="2800" dirty="0">
                  <a:solidFill>
                    <a:srgbClr val="3333CC"/>
                  </a:solidFill>
                  <a:latin typeface="微软雅黑" panose="020B0503020204020204" pitchFamily="34" charset="-122"/>
                  <a:ea typeface="Lato Regular"/>
                  <a:sym typeface="Lato Regular"/>
                </a:rPr>
                <a:t>顺序存储结构</a:t>
              </a:r>
              <a:endParaRPr lang="en-US" altLang="zh-CN" sz="2800" dirty="0">
                <a:solidFill>
                  <a:srgbClr val="3333CC"/>
                </a:solidFill>
                <a:latin typeface="微软雅黑" panose="020B0503020204020204" pitchFamily="34" charset="-122"/>
                <a:ea typeface="Lato Regular"/>
                <a:sym typeface="Lato Regular"/>
              </a:endParaRPr>
            </a:p>
          </p:txBody>
        </p:sp>
        <p:sp>
          <p:nvSpPr>
            <p:cNvPr id="8" name="Rectangle 12"/>
            <p:cNvSpPr/>
            <p:nvPr/>
          </p:nvSpPr>
          <p:spPr bwMode="auto">
            <a:xfrm>
              <a:off x="43" y="577"/>
              <a:ext cx="3141" cy="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charset="0"/>
                </a:rPr>
                <a:t>借助元素在存储器中的相对位置来表示数据元素间的逻辑关系。</a:t>
              </a:r>
            </a:p>
          </p:txBody>
        </p:sp>
      </p:grpSp>
      <p:grpSp>
        <p:nvGrpSpPr>
          <p:cNvPr id="40964" name="Group 13"/>
          <p:cNvGrpSpPr/>
          <p:nvPr/>
        </p:nvGrpSpPr>
        <p:grpSpPr>
          <a:xfrm>
            <a:off x="1098550" y="2137693"/>
            <a:ext cx="438150" cy="438150"/>
            <a:chOff x="0" y="0"/>
            <a:chExt cx="584" cy="584"/>
          </a:xfrm>
        </p:grpSpPr>
        <p:sp>
          <p:nvSpPr>
            <p:cNvPr id="10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charset="0"/>
              </a:endParaRPr>
            </a:p>
          </p:txBody>
        </p:sp>
        <p:sp>
          <p:nvSpPr>
            <p:cNvPr id="11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Light" panose="020F0502020204030203" charset="0"/>
                  <a:sym typeface="Lato Light" panose="020F0502020204030203" charset="0"/>
                </a:rPr>
                <a:t>1</a:t>
              </a:r>
            </a:p>
          </p:txBody>
        </p:sp>
      </p:grpSp>
      <p:grpSp>
        <p:nvGrpSpPr>
          <p:cNvPr id="12" name="Group 4"/>
          <p:cNvGrpSpPr/>
          <p:nvPr/>
        </p:nvGrpSpPr>
        <p:grpSpPr>
          <a:xfrm>
            <a:off x="678822" y="1519387"/>
            <a:ext cx="7889520" cy="210166"/>
            <a:chOff x="899592" y="2852807"/>
            <a:chExt cx="7344815" cy="213386"/>
          </a:xfrm>
          <a:solidFill>
            <a:srgbClr val="969696"/>
          </a:solidFill>
        </p:grpSpPr>
        <p:sp>
          <p:nvSpPr>
            <p:cNvPr id="13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115189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7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charset="0"/>
              </a:endParaRPr>
            </a:p>
          </p:txBody>
        </p:sp>
        <p:sp>
          <p:nvSpPr>
            <p:cNvPr id="14" name="Flowchart: Merge 3"/>
            <p:cNvSpPr/>
            <p:nvPr/>
          </p:nvSpPr>
          <p:spPr bwMode="auto">
            <a:xfrm>
              <a:off x="2803279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115189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7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charset="0"/>
              </a:endParaRPr>
            </a:p>
          </p:txBody>
        </p:sp>
        <p:sp>
          <p:nvSpPr>
            <p:cNvPr id="16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115189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7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charset="0"/>
              </a:endParaRPr>
            </a:p>
          </p:txBody>
        </p:sp>
      </p:grpSp>
      <p:grpSp>
        <p:nvGrpSpPr>
          <p:cNvPr id="40966" name="Group 10"/>
          <p:cNvGrpSpPr/>
          <p:nvPr/>
        </p:nvGrpSpPr>
        <p:grpSpPr>
          <a:xfrm>
            <a:off x="5580063" y="2134518"/>
            <a:ext cx="2322512" cy="2030413"/>
            <a:chOff x="0" y="0"/>
            <a:chExt cx="3096" cy="2706"/>
          </a:xfrm>
        </p:grpSpPr>
        <p:sp>
          <p:nvSpPr>
            <p:cNvPr id="40974" name="Rectangle 11"/>
            <p:cNvSpPr/>
            <p:nvPr/>
          </p:nvSpPr>
          <p:spPr>
            <a:xfrm>
              <a:off x="0" y="0"/>
              <a:ext cx="3096" cy="416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ctr" anchorCtr="0"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90000"/>
                </a:lnSpc>
              </a:pPr>
              <a:r>
                <a:rPr lang="zh-CN" altLang="en-US" sz="2800" dirty="0">
                  <a:solidFill>
                    <a:srgbClr val="002060"/>
                  </a:solidFill>
                  <a:latin typeface="微软雅黑" panose="020B0503020204020204" pitchFamily="34" charset="-122"/>
                  <a:ea typeface="Lato Regular"/>
                  <a:sym typeface="Lato Regular"/>
                </a:rPr>
                <a:t>链式存储结构</a:t>
              </a:r>
              <a:endParaRPr lang="en-US" altLang="zh-CN" sz="2800" dirty="0">
                <a:solidFill>
                  <a:srgbClr val="002060"/>
                </a:solidFill>
                <a:latin typeface="微软雅黑" panose="020B0503020204020204" pitchFamily="34" charset="-122"/>
                <a:ea typeface="Lato Regular"/>
                <a:sym typeface="Lato Regular"/>
              </a:endParaRPr>
            </a:p>
          </p:txBody>
        </p:sp>
        <p:sp>
          <p:nvSpPr>
            <p:cNvPr id="25" name="Rectangle 12"/>
            <p:cNvSpPr/>
            <p:nvPr/>
          </p:nvSpPr>
          <p:spPr bwMode="auto">
            <a:xfrm>
              <a:off x="42" y="571"/>
              <a:ext cx="3054" cy="2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Gill Sans" charset="0"/>
                </a:rPr>
                <a:t>借助指示元素存储地址的指针表示数据元素间的逻辑关系。</a:t>
              </a:r>
            </a:p>
          </p:txBody>
        </p:sp>
      </p:grpSp>
      <p:sp>
        <p:nvSpPr>
          <p:cNvPr id="30" name="Rectangle 59"/>
          <p:cNvSpPr/>
          <p:nvPr/>
        </p:nvSpPr>
        <p:spPr bwMode="auto">
          <a:xfrm>
            <a:off x="678822" y="1340768"/>
            <a:ext cx="7898308" cy="55520"/>
          </a:xfrm>
          <a:prstGeom prst="rect">
            <a:avLst/>
          </a:prstGeom>
          <a:blipFill>
            <a:blip r:embed="rId2"/>
            <a:srcRect/>
            <a:stretch>
              <a:fillRect l="-10797" t="-6521" b="-6346"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15214" tIns="57607" rIns="115214" bIns="57607"/>
          <a:lstStyle/>
          <a:p>
            <a:pPr marL="0" marR="0" lvl="0" indent="0" algn="l" defTabSz="11518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7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18A53FE1-F90D-8BE3-1D7D-C6BDB2310E95}"/>
              </a:ext>
            </a:extLst>
          </p:cNvPr>
          <p:cNvGrpSpPr/>
          <p:nvPr/>
        </p:nvGrpSpPr>
        <p:grpSpPr>
          <a:xfrm>
            <a:off x="4932040" y="2134518"/>
            <a:ext cx="438150" cy="438150"/>
            <a:chOff x="0" y="0"/>
            <a:chExt cx="584" cy="584"/>
          </a:xfrm>
        </p:grpSpPr>
        <p:sp>
          <p:nvSpPr>
            <p:cNvPr id="3" name="Oval 14">
              <a:extLst>
                <a:ext uri="{FF2B5EF4-FFF2-40B4-BE49-F238E27FC236}">
                  <a16:creationId xmlns:a16="http://schemas.microsoft.com/office/drawing/2014/main" id="{994511CA-BC8A-D3DD-413A-E9E901F291C9}"/>
                </a:ext>
              </a:extLst>
            </p:cNvPr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 charset="0"/>
              </a:endParaRPr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1E17D97-B52F-763A-C712-ED41BEBFFB8D}"/>
                </a:ext>
              </a:extLst>
            </p:cNvPr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Light" panose="020F0502020204030203" charset="0"/>
                  <a:sym typeface="Lato Light" panose="020F0502020204030203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ChangeArrowheads="1"/>
          </p:cNvSpPr>
          <p:nvPr/>
        </p:nvSpPr>
        <p:spPr bwMode="auto">
          <a:xfrm>
            <a:off x="827088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课程学习指导</a:t>
            </a:r>
          </a:p>
        </p:txBody>
      </p:sp>
      <p:sp>
        <p:nvSpPr>
          <p:cNvPr id="6" name="Rectangle 1027"/>
          <p:cNvSpPr>
            <a:spLocks noChangeArrowheads="1"/>
          </p:cNvSpPr>
          <p:nvPr/>
        </p:nvSpPr>
        <p:spPr bwMode="auto">
          <a:xfrm>
            <a:off x="179388" y="2060575"/>
            <a:ext cx="2611438" cy="1395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提前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预习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认真听课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完成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作业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SzTx/>
              <a:buFont typeface="MS Outlook" panose="05010100010000000000" pitchFamily="2" charset="2"/>
              <a:buChar char="B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8" name="Text Box 1029"/>
          <p:cNvSpPr txBox="1">
            <a:spLocks noChangeArrowheads="1"/>
          </p:cNvSpPr>
          <p:nvPr/>
        </p:nvSpPr>
        <p:spPr bwMode="auto">
          <a:xfrm>
            <a:off x="395288" y="1168400"/>
            <a:ext cx="7848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课程特点：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内容抽象、概念性强、内容灵活、不易掌握</a:t>
            </a:r>
          </a:p>
        </p:txBody>
      </p:sp>
      <p:grpSp>
        <p:nvGrpSpPr>
          <p:cNvPr id="13317" name="组合 1"/>
          <p:cNvGrpSpPr/>
          <p:nvPr/>
        </p:nvGrpSpPr>
        <p:grpSpPr>
          <a:xfrm>
            <a:off x="2835275" y="2582863"/>
            <a:ext cx="2736850" cy="2741612"/>
            <a:chOff x="1759657" y="1942123"/>
            <a:chExt cx="4458301" cy="4467450"/>
          </a:xfrm>
        </p:grpSpPr>
        <p:grpSp>
          <p:nvGrpSpPr>
            <p:cNvPr id="13321" name="组合 4"/>
            <p:cNvGrpSpPr/>
            <p:nvPr/>
          </p:nvGrpSpPr>
          <p:grpSpPr>
            <a:xfrm>
              <a:off x="1759657" y="1942123"/>
              <a:ext cx="2176018" cy="2162359"/>
              <a:chOff x="3006872" y="1129208"/>
              <a:chExt cx="1525938" cy="1516360"/>
            </a:xfrm>
          </p:grpSpPr>
          <p:sp>
            <p:nvSpPr>
              <p:cNvPr id="7" name="圆角矩形 26"/>
              <p:cNvSpPr/>
              <p:nvPr/>
            </p:nvSpPr>
            <p:spPr>
              <a:xfrm>
                <a:off x="3006872" y="1129208"/>
                <a:ext cx="1525116" cy="1516520"/>
              </a:xfrm>
              <a:custGeom>
                <a:avLst/>
                <a:gdLst/>
                <a:ahLst/>
                <a:cxnLst/>
                <a:rect l="l" t="t" r="r" b="b"/>
                <a:pathLst>
                  <a:path w="1525938" h="1516360">
                    <a:moveTo>
                      <a:pt x="904603" y="0"/>
                    </a:moveTo>
                    <a:cubicBezTo>
                      <a:pt x="1058735" y="0"/>
                      <a:pt x="1184591" y="121065"/>
                      <a:pt x="1191155" y="273347"/>
                    </a:cubicBezTo>
                    <a:lnTo>
                      <a:pt x="1368771" y="273347"/>
                    </a:lnTo>
                    <a:cubicBezTo>
                      <a:pt x="1455572" y="273347"/>
                      <a:pt x="1525938" y="343713"/>
                      <a:pt x="1525938" y="430514"/>
                    </a:cubicBezTo>
                    <a:lnTo>
                      <a:pt x="1525938" y="611087"/>
                    </a:lnTo>
                    <a:lnTo>
                      <a:pt x="1507259" y="609204"/>
                    </a:lnTo>
                    <a:cubicBezTo>
                      <a:pt x="1348183" y="609204"/>
                      <a:pt x="1219227" y="738160"/>
                      <a:pt x="1219227" y="897236"/>
                    </a:cubicBezTo>
                    <a:cubicBezTo>
                      <a:pt x="1219227" y="1056312"/>
                      <a:pt x="1348183" y="1185268"/>
                      <a:pt x="1507259" y="1185268"/>
                    </a:cubicBezTo>
                    <a:cubicBezTo>
                      <a:pt x="1513562" y="1185268"/>
                      <a:pt x="1519818" y="1185066"/>
                      <a:pt x="1525938" y="1183385"/>
                    </a:cubicBezTo>
                    <a:lnTo>
                      <a:pt x="1525938" y="1359193"/>
                    </a:lnTo>
                    <a:cubicBezTo>
                      <a:pt x="1525938" y="1445994"/>
                      <a:pt x="1455572" y="1516360"/>
                      <a:pt x="1368771" y="1516360"/>
                    </a:cubicBezTo>
                    <a:lnTo>
                      <a:pt x="1191254" y="1516360"/>
                    </a:lnTo>
                    <a:lnTo>
                      <a:pt x="1192636" y="1502644"/>
                    </a:lnTo>
                    <a:cubicBezTo>
                      <a:pt x="1192636" y="1343568"/>
                      <a:pt x="1063680" y="1214612"/>
                      <a:pt x="904604" y="1214612"/>
                    </a:cubicBezTo>
                    <a:cubicBezTo>
                      <a:pt x="745528" y="1214612"/>
                      <a:pt x="616572" y="1343568"/>
                      <a:pt x="616572" y="1502644"/>
                    </a:cubicBezTo>
                    <a:cubicBezTo>
                      <a:pt x="616572" y="1507259"/>
                      <a:pt x="616681" y="1511848"/>
                      <a:pt x="617955" y="1516360"/>
                    </a:cubicBezTo>
                    <a:lnTo>
                      <a:pt x="426150" y="1516360"/>
                    </a:lnTo>
                    <a:cubicBezTo>
                      <a:pt x="339349" y="1516360"/>
                      <a:pt x="268983" y="1445994"/>
                      <a:pt x="268983" y="1359193"/>
                    </a:cubicBezTo>
                    <a:lnTo>
                      <a:pt x="268983" y="1183347"/>
                    </a:lnTo>
                    <a:cubicBezTo>
                      <a:pt x="118743" y="1174794"/>
                      <a:pt x="0" y="1049882"/>
                      <a:pt x="0" y="897235"/>
                    </a:cubicBezTo>
                    <a:cubicBezTo>
                      <a:pt x="0" y="744588"/>
                      <a:pt x="118743" y="619676"/>
                      <a:pt x="268983" y="611123"/>
                    </a:cubicBezTo>
                    <a:lnTo>
                      <a:pt x="268983" y="430514"/>
                    </a:lnTo>
                    <a:cubicBezTo>
                      <a:pt x="268983" y="343713"/>
                      <a:pt x="339349" y="273347"/>
                      <a:pt x="426150" y="273347"/>
                    </a:cubicBezTo>
                    <a:lnTo>
                      <a:pt x="618051" y="273347"/>
                    </a:lnTo>
                    <a:cubicBezTo>
                      <a:pt x="624616" y="121065"/>
                      <a:pt x="750471" y="0"/>
                      <a:pt x="904603" y="0"/>
                    </a:cubicBezTo>
                    <a:close/>
                  </a:path>
                </a:pathLst>
              </a:custGeom>
              <a:solidFill>
                <a:srgbClr val="6C4C8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TextBox 58"/>
              <p:cNvSpPr txBox="1"/>
              <p:nvPr/>
            </p:nvSpPr>
            <p:spPr>
              <a:xfrm>
                <a:off x="3541842" y="1649831"/>
                <a:ext cx="680045" cy="6675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01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3322" name="组合 8"/>
            <p:cNvGrpSpPr/>
            <p:nvPr/>
          </p:nvGrpSpPr>
          <p:grpSpPr>
            <a:xfrm>
              <a:off x="4041939" y="1942123"/>
              <a:ext cx="2176018" cy="2162359"/>
              <a:chOff x="4607328" y="1129208"/>
              <a:chExt cx="1525938" cy="1516360"/>
            </a:xfrm>
          </p:grpSpPr>
          <p:sp>
            <p:nvSpPr>
              <p:cNvPr id="10" name="圆角矩形 26"/>
              <p:cNvSpPr/>
              <p:nvPr/>
            </p:nvSpPr>
            <p:spPr>
              <a:xfrm flipH="1">
                <a:off x="4608153" y="1129208"/>
                <a:ext cx="1525114" cy="1516520"/>
              </a:xfrm>
              <a:custGeom>
                <a:avLst/>
                <a:gdLst/>
                <a:ahLst/>
                <a:cxnLst/>
                <a:rect l="l" t="t" r="r" b="b"/>
                <a:pathLst>
                  <a:path w="1525938" h="1516360">
                    <a:moveTo>
                      <a:pt x="904603" y="0"/>
                    </a:moveTo>
                    <a:cubicBezTo>
                      <a:pt x="1058735" y="0"/>
                      <a:pt x="1184591" y="121065"/>
                      <a:pt x="1191155" y="273347"/>
                    </a:cubicBezTo>
                    <a:lnTo>
                      <a:pt x="1368771" y="273347"/>
                    </a:lnTo>
                    <a:cubicBezTo>
                      <a:pt x="1455572" y="273347"/>
                      <a:pt x="1525938" y="343713"/>
                      <a:pt x="1525938" y="430514"/>
                    </a:cubicBezTo>
                    <a:lnTo>
                      <a:pt x="1525938" y="611087"/>
                    </a:lnTo>
                    <a:lnTo>
                      <a:pt x="1507259" y="609204"/>
                    </a:lnTo>
                    <a:cubicBezTo>
                      <a:pt x="1348183" y="609204"/>
                      <a:pt x="1219227" y="738160"/>
                      <a:pt x="1219227" y="897236"/>
                    </a:cubicBezTo>
                    <a:cubicBezTo>
                      <a:pt x="1219227" y="1056312"/>
                      <a:pt x="1348183" y="1185268"/>
                      <a:pt x="1507259" y="1185268"/>
                    </a:cubicBezTo>
                    <a:cubicBezTo>
                      <a:pt x="1513562" y="1185268"/>
                      <a:pt x="1519818" y="1185066"/>
                      <a:pt x="1525938" y="1183385"/>
                    </a:cubicBezTo>
                    <a:lnTo>
                      <a:pt x="1525938" y="1359193"/>
                    </a:lnTo>
                    <a:cubicBezTo>
                      <a:pt x="1525938" y="1445994"/>
                      <a:pt x="1455572" y="1516360"/>
                      <a:pt x="1368771" y="1516360"/>
                    </a:cubicBezTo>
                    <a:lnTo>
                      <a:pt x="1191254" y="1516360"/>
                    </a:lnTo>
                    <a:lnTo>
                      <a:pt x="1192636" y="1502644"/>
                    </a:lnTo>
                    <a:cubicBezTo>
                      <a:pt x="1192636" y="1343568"/>
                      <a:pt x="1063680" y="1214612"/>
                      <a:pt x="904604" y="1214612"/>
                    </a:cubicBezTo>
                    <a:cubicBezTo>
                      <a:pt x="745528" y="1214612"/>
                      <a:pt x="616572" y="1343568"/>
                      <a:pt x="616572" y="1502644"/>
                    </a:cubicBezTo>
                    <a:cubicBezTo>
                      <a:pt x="616572" y="1507259"/>
                      <a:pt x="616681" y="1511848"/>
                      <a:pt x="617955" y="1516360"/>
                    </a:cubicBezTo>
                    <a:lnTo>
                      <a:pt x="426150" y="1516360"/>
                    </a:lnTo>
                    <a:cubicBezTo>
                      <a:pt x="339349" y="1516360"/>
                      <a:pt x="268983" y="1445994"/>
                      <a:pt x="268983" y="1359193"/>
                    </a:cubicBezTo>
                    <a:lnTo>
                      <a:pt x="268983" y="1183347"/>
                    </a:lnTo>
                    <a:cubicBezTo>
                      <a:pt x="118743" y="1174794"/>
                      <a:pt x="0" y="1049882"/>
                      <a:pt x="0" y="897235"/>
                    </a:cubicBezTo>
                    <a:cubicBezTo>
                      <a:pt x="0" y="744588"/>
                      <a:pt x="118743" y="619676"/>
                      <a:pt x="268983" y="611123"/>
                    </a:cubicBezTo>
                    <a:lnTo>
                      <a:pt x="268983" y="430514"/>
                    </a:lnTo>
                    <a:cubicBezTo>
                      <a:pt x="268983" y="343713"/>
                      <a:pt x="339349" y="273347"/>
                      <a:pt x="426150" y="273347"/>
                    </a:cubicBezTo>
                    <a:lnTo>
                      <a:pt x="618051" y="273347"/>
                    </a:lnTo>
                    <a:cubicBezTo>
                      <a:pt x="624616" y="121065"/>
                      <a:pt x="750471" y="0"/>
                      <a:pt x="904603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TextBox 61"/>
              <p:cNvSpPr txBox="1"/>
              <p:nvPr/>
            </p:nvSpPr>
            <p:spPr>
              <a:xfrm>
                <a:off x="4992605" y="1649831"/>
                <a:ext cx="698179" cy="6675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02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3323" name="组合 11"/>
            <p:cNvGrpSpPr/>
            <p:nvPr/>
          </p:nvGrpSpPr>
          <p:grpSpPr>
            <a:xfrm>
              <a:off x="4041940" y="4241035"/>
              <a:ext cx="2176018" cy="2162359"/>
              <a:chOff x="4607329" y="2741326"/>
              <a:chExt cx="1525938" cy="1516360"/>
            </a:xfrm>
          </p:grpSpPr>
          <p:sp>
            <p:nvSpPr>
              <p:cNvPr id="13" name="圆角矩形 26"/>
              <p:cNvSpPr/>
              <p:nvPr/>
            </p:nvSpPr>
            <p:spPr>
              <a:xfrm flipH="1" flipV="1">
                <a:off x="4608153" y="2741871"/>
                <a:ext cx="1525114" cy="1516520"/>
              </a:xfrm>
              <a:custGeom>
                <a:avLst/>
                <a:gdLst/>
                <a:ahLst/>
                <a:cxnLst/>
                <a:rect l="l" t="t" r="r" b="b"/>
                <a:pathLst>
                  <a:path w="1525938" h="1516360">
                    <a:moveTo>
                      <a:pt x="904603" y="0"/>
                    </a:moveTo>
                    <a:cubicBezTo>
                      <a:pt x="1058735" y="0"/>
                      <a:pt x="1184591" y="121065"/>
                      <a:pt x="1191155" y="273347"/>
                    </a:cubicBezTo>
                    <a:lnTo>
                      <a:pt x="1368771" y="273347"/>
                    </a:lnTo>
                    <a:cubicBezTo>
                      <a:pt x="1455572" y="273347"/>
                      <a:pt x="1525938" y="343713"/>
                      <a:pt x="1525938" y="430514"/>
                    </a:cubicBezTo>
                    <a:lnTo>
                      <a:pt x="1525938" y="611087"/>
                    </a:lnTo>
                    <a:lnTo>
                      <a:pt x="1507259" y="609204"/>
                    </a:lnTo>
                    <a:cubicBezTo>
                      <a:pt x="1348183" y="609204"/>
                      <a:pt x="1219227" y="738160"/>
                      <a:pt x="1219227" y="897236"/>
                    </a:cubicBezTo>
                    <a:cubicBezTo>
                      <a:pt x="1219227" y="1056312"/>
                      <a:pt x="1348183" y="1185268"/>
                      <a:pt x="1507259" y="1185268"/>
                    </a:cubicBezTo>
                    <a:cubicBezTo>
                      <a:pt x="1513562" y="1185268"/>
                      <a:pt x="1519818" y="1185066"/>
                      <a:pt x="1525938" y="1183385"/>
                    </a:cubicBezTo>
                    <a:lnTo>
                      <a:pt x="1525938" y="1359193"/>
                    </a:lnTo>
                    <a:cubicBezTo>
                      <a:pt x="1525938" y="1445994"/>
                      <a:pt x="1455572" y="1516360"/>
                      <a:pt x="1368771" y="1516360"/>
                    </a:cubicBezTo>
                    <a:lnTo>
                      <a:pt x="1191254" y="1516360"/>
                    </a:lnTo>
                    <a:lnTo>
                      <a:pt x="1192636" y="1502644"/>
                    </a:lnTo>
                    <a:cubicBezTo>
                      <a:pt x="1192636" y="1343568"/>
                      <a:pt x="1063680" y="1214612"/>
                      <a:pt x="904604" y="1214612"/>
                    </a:cubicBezTo>
                    <a:cubicBezTo>
                      <a:pt x="745528" y="1214612"/>
                      <a:pt x="616572" y="1343568"/>
                      <a:pt x="616572" y="1502644"/>
                    </a:cubicBezTo>
                    <a:cubicBezTo>
                      <a:pt x="616572" y="1507259"/>
                      <a:pt x="616681" y="1511848"/>
                      <a:pt x="617955" y="1516360"/>
                    </a:cubicBezTo>
                    <a:lnTo>
                      <a:pt x="426150" y="1516360"/>
                    </a:lnTo>
                    <a:cubicBezTo>
                      <a:pt x="339349" y="1516360"/>
                      <a:pt x="268983" y="1445994"/>
                      <a:pt x="268983" y="1359193"/>
                    </a:cubicBezTo>
                    <a:lnTo>
                      <a:pt x="268983" y="1183347"/>
                    </a:lnTo>
                    <a:cubicBezTo>
                      <a:pt x="118743" y="1174794"/>
                      <a:pt x="0" y="1049882"/>
                      <a:pt x="0" y="897235"/>
                    </a:cubicBezTo>
                    <a:cubicBezTo>
                      <a:pt x="0" y="744588"/>
                      <a:pt x="118743" y="619676"/>
                      <a:pt x="268983" y="611123"/>
                    </a:cubicBezTo>
                    <a:lnTo>
                      <a:pt x="268983" y="430514"/>
                    </a:lnTo>
                    <a:cubicBezTo>
                      <a:pt x="268983" y="343713"/>
                      <a:pt x="339349" y="273347"/>
                      <a:pt x="426150" y="273347"/>
                    </a:cubicBezTo>
                    <a:lnTo>
                      <a:pt x="618051" y="273347"/>
                    </a:lnTo>
                    <a:cubicBezTo>
                      <a:pt x="624616" y="121065"/>
                      <a:pt x="750471" y="0"/>
                      <a:pt x="904603" y="0"/>
                    </a:cubicBezTo>
                    <a:close/>
                  </a:path>
                </a:pathLst>
              </a:custGeom>
              <a:solidFill>
                <a:srgbClr val="F5841C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TextBox 64"/>
              <p:cNvSpPr txBox="1"/>
              <p:nvPr/>
            </p:nvSpPr>
            <p:spPr>
              <a:xfrm>
                <a:off x="4981724" y="3081093"/>
                <a:ext cx="678232" cy="66937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03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3324" name="组合 14"/>
            <p:cNvGrpSpPr/>
            <p:nvPr/>
          </p:nvGrpSpPr>
          <p:grpSpPr>
            <a:xfrm>
              <a:off x="1759657" y="4247214"/>
              <a:ext cx="2176018" cy="2162359"/>
              <a:chOff x="3006872" y="2745660"/>
              <a:chExt cx="1525938" cy="1516360"/>
            </a:xfrm>
          </p:grpSpPr>
          <p:sp>
            <p:nvSpPr>
              <p:cNvPr id="16" name="圆角矩形 26"/>
              <p:cNvSpPr/>
              <p:nvPr/>
            </p:nvSpPr>
            <p:spPr>
              <a:xfrm flipV="1">
                <a:off x="3006872" y="2745500"/>
                <a:ext cx="1525116" cy="1516520"/>
              </a:xfrm>
              <a:custGeom>
                <a:avLst/>
                <a:gdLst/>
                <a:ahLst/>
                <a:cxnLst/>
                <a:rect l="l" t="t" r="r" b="b"/>
                <a:pathLst>
                  <a:path w="1525938" h="1516360">
                    <a:moveTo>
                      <a:pt x="904603" y="0"/>
                    </a:moveTo>
                    <a:cubicBezTo>
                      <a:pt x="1058735" y="0"/>
                      <a:pt x="1184591" y="121065"/>
                      <a:pt x="1191155" y="273347"/>
                    </a:cubicBezTo>
                    <a:lnTo>
                      <a:pt x="1368771" y="273347"/>
                    </a:lnTo>
                    <a:cubicBezTo>
                      <a:pt x="1455572" y="273347"/>
                      <a:pt x="1525938" y="343713"/>
                      <a:pt x="1525938" y="430514"/>
                    </a:cubicBezTo>
                    <a:lnTo>
                      <a:pt x="1525938" y="611087"/>
                    </a:lnTo>
                    <a:lnTo>
                      <a:pt x="1507259" y="609204"/>
                    </a:lnTo>
                    <a:cubicBezTo>
                      <a:pt x="1348183" y="609204"/>
                      <a:pt x="1219227" y="738160"/>
                      <a:pt x="1219227" y="897236"/>
                    </a:cubicBezTo>
                    <a:cubicBezTo>
                      <a:pt x="1219227" y="1056312"/>
                      <a:pt x="1348183" y="1185268"/>
                      <a:pt x="1507259" y="1185268"/>
                    </a:cubicBezTo>
                    <a:cubicBezTo>
                      <a:pt x="1513562" y="1185268"/>
                      <a:pt x="1519818" y="1185066"/>
                      <a:pt x="1525938" y="1183385"/>
                    </a:cubicBezTo>
                    <a:lnTo>
                      <a:pt x="1525938" y="1359193"/>
                    </a:lnTo>
                    <a:cubicBezTo>
                      <a:pt x="1525938" y="1445994"/>
                      <a:pt x="1455572" y="1516360"/>
                      <a:pt x="1368771" y="1516360"/>
                    </a:cubicBezTo>
                    <a:lnTo>
                      <a:pt x="1191254" y="1516360"/>
                    </a:lnTo>
                    <a:lnTo>
                      <a:pt x="1192636" y="1502644"/>
                    </a:lnTo>
                    <a:cubicBezTo>
                      <a:pt x="1192636" y="1343568"/>
                      <a:pt x="1063680" y="1214612"/>
                      <a:pt x="904604" y="1214612"/>
                    </a:cubicBezTo>
                    <a:cubicBezTo>
                      <a:pt x="745528" y="1214612"/>
                      <a:pt x="616572" y="1343568"/>
                      <a:pt x="616572" y="1502644"/>
                    </a:cubicBezTo>
                    <a:cubicBezTo>
                      <a:pt x="616572" y="1507259"/>
                      <a:pt x="616681" y="1511848"/>
                      <a:pt x="617955" y="1516360"/>
                    </a:cubicBezTo>
                    <a:lnTo>
                      <a:pt x="426150" y="1516360"/>
                    </a:lnTo>
                    <a:cubicBezTo>
                      <a:pt x="339349" y="1516360"/>
                      <a:pt x="268983" y="1445994"/>
                      <a:pt x="268983" y="1359193"/>
                    </a:cubicBezTo>
                    <a:lnTo>
                      <a:pt x="268983" y="1183347"/>
                    </a:lnTo>
                    <a:cubicBezTo>
                      <a:pt x="118743" y="1174794"/>
                      <a:pt x="0" y="1049882"/>
                      <a:pt x="0" y="897235"/>
                    </a:cubicBezTo>
                    <a:cubicBezTo>
                      <a:pt x="0" y="744588"/>
                      <a:pt x="118743" y="619676"/>
                      <a:pt x="268983" y="611123"/>
                    </a:cubicBezTo>
                    <a:lnTo>
                      <a:pt x="268983" y="430514"/>
                    </a:lnTo>
                    <a:cubicBezTo>
                      <a:pt x="268983" y="343713"/>
                      <a:pt x="339349" y="273347"/>
                      <a:pt x="426150" y="273347"/>
                    </a:cubicBezTo>
                    <a:lnTo>
                      <a:pt x="618051" y="273347"/>
                    </a:lnTo>
                    <a:cubicBezTo>
                      <a:pt x="624616" y="121065"/>
                      <a:pt x="750471" y="0"/>
                      <a:pt x="904603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TextBox 67"/>
              <p:cNvSpPr txBox="1"/>
              <p:nvPr/>
            </p:nvSpPr>
            <p:spPr>
              <a:xfrm>
                <a:off x="3541842" y="3139143"/>
                <a:ext cx="696366" cy="66755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Rectangle 1027"/>
          <p:cNvSpPr>
            <a:spLocks noChangeArrowheads="1"/>
          </p:cNvSpPr>
          <p:nvPr/>
        </p:nvSpPr>
        <p:spPr bwMode="auto">
          <a:xfrm>
            <a:off x="5106988" y="2060574"/>
            <a:ext cx="3635375" cy="176530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先修课程的知识准备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离散数学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30000"/>
              </a:lnSpc>
              <a:buClr>
                <a:srgbClr val="FF0066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cs typeface="+mn-ea"/>
                <a:sym typeface="+mn-lt"/>
              </a:rPr>
              <a:t>C++</a:t>
            </a:r>
            <a:r>
              <a:rPr lang="zh-CN" altLang="en-US" sz="2000" dirty="0">
                <a:cs typeface="+mn-ea"/>
                <a:sym typeface="+mn-lt"/>
              </a:rPr>
              <a:t>少量知识</a:t>
            </a:r>
            <a:endParaRPr lang="en-US" altLang="zh-CN" sz="2000" dirty="0"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SzTx/>
              <a:buFont typeface="MS Outlook" panose="05010100010000000000" pitchFamily="2" charset="2"/>
              <a:buChar char="B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Rectangle 1027"/>
          <p:cNvSpPr>
            <a:spLocks noChangeArrowheads="1"/>
          </p:cNvSpPr>
          <p:nvPr/>
        </p:nvSpPr>
        <p:spPr bwMode="auto">
          <a:xfrm>
            <a:off x="211138" y="4727575"/>
            <a:ext cx="3584575" cy="1395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注意循序渐进：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、基本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思想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、基本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步骤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</a:t>
            </a:r>
          </a:p>
        </p:txBody>
      </p:sp>
      <p:sp>
        <p:nvSpPr>
          <p:cNvPr id="32" name="Rectangle 1027"/>
          <p:cNvSpPr>
            <a:spLocks noChangeArrowheads="1"/>
          </p:cNvSpPr>
          <p:nvPr/>
        </p:nvSpPr>
        <p:spPr bwMode="auto">
          <a:xfrm>
            <a:off x="5372100" y="3910013"/>
            <a:ext cx="3584575" cy="24304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注意培养算法设计的能力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理解所讲算法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对此多做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思考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：若问题要求不同，应如何选择数据结构，设计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的算法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SzTx/>
              <a:buFont typeface="MS Outlook" panose="05010100010000000000" pitchFamily="2" charset="2"/>
              <a:buChar char="B"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  <p:bldP spid="30" grpId="0" build="p" bldLvl="4"/>
      <p:bldP spid="31" grpId="0" build="p" bldLvl="4"/>
      <p:bldP spid="32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-11112" y="1222375"/>
            <a:ext cx="320675" cy="56356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987" name="Group 2"/>
          <p:cNvGrpSpPr/>
          <p:nvPr/>
        </p:nvGrpSpPr>
        <p:grpSpPr>
          <a:xfrm>
            <a:off x="1692275" y="1222375"/>
            <a:ext cx="5180013" cy="5443538"/>
            <a:chOff x="1137" y="312"/>
            <a:chExt cx="2753" cy="3429"/>
          </a:xfrm>
        </p:grpSpPr>
        <p:sp>
          <p:nvSpPr>
            <p:cNvPr id="37890" name="Rectangle 3"/>
            <p:cNvSpPr>
              <a:spLocks noChangeArrowheads="1"/>
            </p:cNvSpPr>
            <p:nvPr/>
          </p:nvSpPr>
          <p:spPr bwMode="auto">
            <a:xfrm>
              <a:off x="2952" y="2757"/>
              <a:ext cx="816" cy="42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元素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</a:p>
          </p:txBody>
        </p:sp>
        <p:sp>
          <p:nvSpPr>
            <p:cNvPr id="37891" name="Rectangle 4"/>
            <p:cNvSpPr>
              <a:spLocks noChangeArrowheads="1"/>
            </p:cNvSpPr>
            <p:nvPr/>
          </p:nvSpPr>
          <p:spPr bwMode="auto">
            <a:xfrm>
              <a:off x="2952" y="2331"/>
              <a:ext cx="816" cy="42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……..</a:t>
              </a:r>
            </a:p>
          </p:txBody>
        </p:sp>
        <p:sp>
          <p:nvSpPr>
            <p:cNvPr id="37892" name="Rectangle 5"/>
            <p:cNvSpPr>
              <a:spLocks noChangeArrowheads="1"/>
            </p:cNvSpPr>
            <p:nvPr/>
          </p:nvSpPr>
          <p:spPr bwMode="auto">
            <a:xfrm>
              <a:off x="2952" y="1904"/>
              <a:ext cx="816" cy="42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元素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</a:p>
          </p:txBody>
        </p:sp>
        <p:sp>
          <p:nvSpPr>
            <p:cNvPr id="37893" name="Rectangle 6"/>
            <p:cNvSpPr>
              <a:spLocks noChangeArrowheads="1"/>
            </p:cNvSpPr>
            <p:nvPr/>
          </p:nvSpPr>
          <p:spPr bwMode="auto">
            <a:xfrm>
              <a:off x="2952" y="1477"/>
              <a:ext cx="816" cy="42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……..</a:t>
              </a:r>
            </a:p>
          </p:txBody>
        </p:sp>
        <p:sp>
          <p:nvSpPr>
            <p:cNvPr id="37894" name="Rectangle 7"/>
            <p:cNvSpPr>
              <a:spLocks noChangeArrowheads="1"/>
            </p:cNvSpPr>
            <p:nvPr/>
          </p:nvSpPr>
          <p:spPr bwMode="auto">
            <a:xfrm>
              <a:off x="2952" y="1051"/>
              <a:ext cx="816" cy="42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元素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7895" name="Rectangle 8"/>
            <p:cNvSpPr>
              <a:spLocks noChangeArrowheads="1"/>
            </p:cNvSpPr>
            <p:nvPr/>
          </p:nvSpPr>
          <p:spPr bwMode="auto">
            <a:xfrm>
              <a:off x="2952" y="624"/>
              <a:ext cx="816" cy="42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元素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37896" name="Line 9"/>
            <p:cNvSpPr>
              <a:spLocks noChangeShapeType="1"/>
            </p:cNvSpPr>
            <p:nvPr/>
          </p:nvSpPr>
          <p:spPr bwMode="auto">
            <a:xfrm>
              <a:off x="2952" y="624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897" name="Line 10"/>
            <p:cNvSpPr>
              <a:spLocks noChangeShapeType="1"/>
            </p:cNvSpPr>
            <p:nvPr/>
          </p:nvSpPr>
          <p:spPr bwMode="auto">
            <a:xfrm>
              <a:off x="2952" y="1051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898" name="Line 11"/>
            <p:cNvSpPr>
              <a:spLocks noChangeShapeType="1"/>
            </p:cNvSpPr>
            <p:nvPr/>
          </p:nvSpPr>
          <p:spPr bwMode="auto">
            <a:xfrm>
              <a:off x="2952" y="1477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899" name="Line 12"/>
            <p:cNvSpPr>
              <a:spLocks noChangeShapeType="1"/>
            </p:cNvSpPr>
            <p:nvPr/>
          </p:nvSpPr>
          <p:spPr bwMode="auto">
            <a:xfrm>
              <a:off x="2952" y="1904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0" name="Line 13"/>
            <p:cNvSpPr>
              <a:spLocks noChangeShapeType="1"/>
            </p:cNvSpPr>
            <p:nvPr/>
          </p:nvSpPr>
          <p:spPr bwMode="auto">
            <a:xfrm>
              <a:off x="2952" y="2331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1" name="Line 14"/>
            <p:cNvSpPr>
              <a:spLocks noChangeShapeType="1"/>
            </p:cNvSpPr>
            <p:nvPr/>
          </p:nvSpPr>
          <p:spPr bwMode="auto">
            <a:xfrm>
              <a:off x="2952" y="2757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2" name="Line 15"/>
            <p:cNvSpPr>
              <a:spLocks noChangeShapeType="1"/>
            </p:cNvSpPr>
            <p:nvPr/>
          </p:nvSpPr>
          <p:spPr bwMode="auto">
            <a:xfrm>
              <a:off x="2952" y="3184"/>
              <a:ext cx="8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3" name="Line 16"/>
            <p:cNvSpPr>
              <a:spLocks noChangeShapeType="1"/>
            </p:cNvSpPr>
            <p:nvPr/>
          </p:nvSpPr>
          <p:spPr bwMode="auto">
            <a:xfrm>
              <a:off x="2952" y="624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4" name="Line 17"/>
            <p:cNvSpPr>
              <a:spLocks noChangeShapeType="1"/>
            </p:cNvSpPr>
            <p:nvPr/>
          </p:nvSpPr>
          <p:spPr bwMode="auto">
            <a:xfrm>
              <a:off x="3768" y="624"/>
              <a:ext cx="0" cy="256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5" name="Text Box 18"/>
            <p:cNvSpPr txBox="1">
              <a:spLocks noChangeArrowheads="1"/>
            </p:cNvSpPr>
            <p:nvPr/>
          </p:nvSpPr>
          <p:spPr bwMode="auto">
            <a:xfrm>
              <a:off x="2528" y="720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6" name="Text Box 19"/>
            <p:cNvSpPr txBox="1">
              <a:spLocks noChangeArrowheads="1"/>
            </p:cNvSpPr>
            <p:nvPr/>
          </p:nvSpPr>
          <p:spPr bwMode="auto">
            <a:xfrm>
              <a:off x="2336" y="115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Lo+m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07" name="Text Box 20"/>
            <p:cNvSpPr txBox="1">
              <a:spLocks noChangeArrowheads="1"/>
            </p:cNvSpPr>
            <p:nvPr/>
          </p:nvSpPr>
          <p:spPr bwMode="auto">
            <a:xfrm>
              <a:off x="1976" y="2016"/>
              <a:ext cx="10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Lo+(i-1)*m</a:t>
              </a:r>
            </a:p>
          </p:txBody>
        </p:sp>
        <p:sp>
          <p:nvSpPr>
            <p:cNvPr id="37908" name="Text Box 21"/>
            <p:cNvSpPr txBox="1">
              <a:spLocks noChangeArrowheads="1"/>
            </p:cNvSpPr>
            <p:nvPr/>
          </p:nvSpPr>
          <p:spPr bwMode="auto">
            <a:xfrm>
              <a:off x="1880" y="2880"/>
              <a:ext cx="11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Lo+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n-1)*m</a:t>
              </a:r>
            </a:p>
          </p:txBody>
        </p:sp>
        <p:sp>
          <p:nvSpPr>
            <p:cNvPr id="37909" name="Text Box 22"/>
            <p:cNvSpPr txBox="1">
              <a:spLocks noChangeArrowheads="1"/>
            </p:cNvSpPr>
            <p:nvPr/>
          </p:nvSpPr>
          <p:spPr bwMode="auto">
            <a:xfrm>
              <a:off x="2036" y="312"/>
              <a:ext cx="9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存储地址</a:t>
              </a:r>
            </a:p>
          </p:txBody>
        </p:sp>
        <p:sp>
          <p:nvSpPr>
            <p:cNvPr id="37910" name="Text Box 23"/>
            <p:cNvSpPr txBox="1">
              <a:spLocks noChangeArrowheads="1"/>
            </p:cNvSpPr>
            <p:nvPr/>
          </p:nvSpPr>
          <p:spPr bwMode="auto">
            <a:xfrm>
              <a:off x="2978" y="312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存储内容</a:t>
              </a:r>
            </a:p>
          </p:txBody>
        </p:sp>
        <p:sp>
          <p:nvSpPr>
            <p:cNvPr id="37911" name="Line 24"/>
            <p:cNvSpPr>
              <a:spLocks noChangeShapeType="1"/>
            </p:cNvSpPr>
            <p:nvPr/>
          </p:nvSpPr>
          <p:spPr bwMode="auto">
            <a:xfrm flipH="1">
              <a:off x="1896" y="1048"/>
              <a:ext cx="1055" cy="0"/>
            </a:xfrm>
            <a:prstGeom prst="lin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12" name="Line 25"/>
            <p:cNvSpPr>
              <a:spLocks noChangeShapeType="1"/>
            </p:cNvSpPr>
            <p:nvPr/>
          </p:nvSpPr>
          <p:spPr bwMode="auto">
            <a:xfrm flipH="1">
              <a:off x="1896" y="1480"/>
              <a:ext cx="1055" cy="0"/>
            </a:xfrm>
            <a:prstGeom prst="lin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13" name="Line 26"/>
            <p:cNvSpPr>
              <a:spLocks noChangeShapeType="1"/>
            </p:cNvSpPr>
            <p:nvPr/>
          </p:nvSpPr>
          <p:spPr bwMode="auto">
            <a:xfrm flipH="1">
              <a:off x="1896" y="2328"/>
              <a:ext cx="1055" cy="0"/>
            </a:xfrm>
            <a:prstGeom prst="lin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14" name="Line 27"/>
            <p:cNvSpPr>
              <a:spLocks noChangeShapeType="1"/>
            </p:cNvSpPr>
            <p:nvPr/>
          </p:nvSpPr>
          <p:spPr bwMode="auto">
            <a:xfrm flipH="1">
              <a:off x="1896" y="3184"/>
              <a:ext cx="1055" cy="0"/>
            </a:xfrm>
            <a:prstGeom prst="line">
              <a:avLst/>
            </a:prstGeom>
            <a:noFill/>
            <a:ln w="9525">
              <a:solidFill>
                <a:schemeClr val="tx1">
                  <a:lumMod val="95000"/>
                  <a:lumOff val="5000"/>
                </a:schemeClr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915" name="Text Box 28"/>
            <p:cNvSpPr txBox="1">
              <a:spLocks noChangeArrowheads="1"/>
            </p:cNvSpPr>
            <p:nvPr/>
          </p:nvSpPr>
          <p:spPr bwMode="auto">
            <a:xfrm>
              <a:off x="1137" y="3453"/>
              <a:ext cx="2640" cy="288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Loc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kumimoji="0" lang="zh-C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元素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)=Lo+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i-1)*m</a:t>
              </a:r>
            </a:p>
          </p:txBody>
        </p:sp>
      </p:grpSp>
      <p:sp>
        <p:nvSpPr>
          <p:cNvPr id="41988" name="Text Box 29" descr="蓝色砂纸"/>
          <p:cNvSpPr txBox="1"/>
          <p:nvPr/>
        </p:nvSpPr>
        <p:spPr>
          <a:xfrm>
            <a:off x="885825" y="227013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顺序存储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8853488" y="1220788"/>
            <a:ext cx="320675" cy="56356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ChangeArrowheads="1"/>
          </p:cNvSpPr>
          <p:nvPr/>
        </p:nvSpPr>
        <p:spPr bwMode="auto">
          <a:xfrm>
            <a:off x="3657600" y="2320925"/>
            <a:ext cx="8382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1536</a:t>
            </a:r>
          </a:p>
        </p:txBody>
      </p:sp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2667000" y="2320925"/>
            <a:ext cx="9906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38915" name="Line 4"/>
          <p:cNvSpPr>
            <a:spLocks noChangeShapeType="1"/>
          </p:cNvSpPr>
          <p:nvPr/>
        </p:nvSpPr>
        <p:spPr bwMode="auto">
          <a:xfrm>
            <a:off x="2667000" y="2320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>
            <a:off x="2667000" y="2776538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>
            <a:off x="2667000" y="2320925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19" name="Line 8"/>
          <p:cNvSpPr>
            <a:spLocks noChangeShapeType="1"/>
          </p:cNvSpPr>
          <p:nvPr/>
        </p:nvSpPr>
        <p:spPr bwMode="auto">
          <a:xfrm>
            <a:off x="4495800" y="2320925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1371600" y="2322513"/>
            <a:ext cx="8382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1400</a:t>
            </a:r>
          </a:p>
        </p:txBody>
      </p:sp>
      <p:sp>
        <p:nvSpPr>
          <p:cNvPr id="38921" name="Rectangle 10"/>
          <p:cNvSpPr>
            <a:spLocks noChangeArrowheads="1"/>
          </p:cNvSpPr>
          <p:nvPr/>
        </p:nvSpPr>
        <p:spPr bwMode="auto">
          <a:xfrm>
            <a:off x="381000" y="2322513"/>
            <a:ext cx="9906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>
            <a:off x="381000" y="2322513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>
            <a:off x="381000" y="27781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>
            <a:off x="381000" y="2322513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>
            <a:off x="2209800" y="2322513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27" name="Rectangle 16"/>
          <p:cNvSpPr>
            <a:spLocks noChangeArrowheads="1"/>
          </p:cNvSpPr>
          <p:nvPr/>
        </p:nvSpPr>
        <p:spPr bwMode="auto">
          <a:xfrm>
            <a:off x="5867400" y="2320925"/>
            <a:ext cx="838200" cy="457200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1346</a:t>
            </a:r>
          </a:p>
        </p:txBody>
      </p:sp>
      <p:sp>
        <p:nvSpPr>
          <p:cNvPr id="38928" name="Rectangle 17"/>
          <p:cNvSpPr>
            <a:spLocks noChangeArrowheads="1"/>
          </p:cNvSpPr>
          <p:nvPr/>
        </p:nvSpPr>
        <p:spPr bwMode="auto">
          <a:xfrm>
            <a:off x="4876800" y="2320925"/>
            <a:ext cx="990600" cy="457200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>
            <a:off x="4876800" y="23209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>
            <a:off x="4876800" y="2778125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>
            <a:off x="4876800" y="2320925"/>
            <a:ext cx="0" cy="457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3" name="Line 22"/>
          <p:cNvSpPr>
            <a:spLocks noChangeShapeType="1"/>
          </p:cNvSpPr>
          <p:nvPr/>
        </p:nvSpPr>
        <p:spPr bwMode="auto">
          <a:xfrm>
            <a:off x="6705600" y="2320925"/>
            <a:ext cx="0" cy="457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4" name="Rectangle 23"/>
          <p:cNvSpPr>
            <a:spLocks noChangeArrowheads="1"/>
          </p:cNvSpPr>
          <p:nvPr/>
        </p:nvSpPr>
        <p:spPr bwMode="auto">
          <a:xfrm>
            <a:off x="7885113" y="2320925"/>
            <a:ext cx="8382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∧</a:t>
            </a:r>
          </a:p>
        </p:txBody>
      </p:sp>
      <p:sp>
        <p:nvSpPr>
          <p:cNvPr id="38935" name="Rectangle 24"/>
          <p:cNvSpPr>
            <a:spLocks noChangeArrowheads="1"/>
          </p:cNvSpPr>
          <p:nvPr/>
        </p:nvSpPr>
        <p:spPr bwMode="auto">
          <a:xfrm>
            <a:off x="7086600" y="2320925"/>
            <a:ext cx="838200" cy="455613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38936" name="Line 25"/>
          <p:cNvSpPr>
            <a:spLocks noChangeShapeType="1"/>
          </p:cNvSpPr>
          <p:nvPr/>
        </p:nvSpPr>
        <p:spPr bwMode="auto">
          <a:xfrm>
            <a:off x="7086600" y="2320925"/>
            <a:ext cx="1662113" cy="15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7" name="Line 26"/>
          <p:cNvSpPr>
            <a:spLocks noChangeShapeType="1"/>
          </p:cNvSpPr>
          <p:nvPr/>
        </p:nvSpPr>
        <p:spPr bwMode="auto">
          <a:xfrm>
            <a:off x="7086600" y="2776538"/>
            <a:ext cx="16621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8" name="Line 27"/>
          <p:cNvSpPr>
            <a:spLocks noChangeShapeType="1"/>
          </p:cNvSpPr>
          <p:nvPr/>
        </p:nvSpPr>
        <p:spPr bwMode="auto">
          <a:xfrm>
            <a:off x="7086600" y="2320925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40" name="Line 29"/>
          <p:cNvSpPr>
            <a:spLocks noChangeShapeType="1"/>
          </p:cNvSpPr>
          <p:nvPr/>
        </p:nvSpPr>
        <p:spPr bwMode="auto">
          <a:xfrm>
            <a:off x="8748713" y="2320925"/>
            <a:ext cx="0" cy="4556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41" name="Rectangle 30"/>
          <p:cNvSpPr>
            <a:spLocks noChangeArrowheads="1"/>
          </p:cNvSpPr>
          <p:nvPr/>
        </p:nvSpPr>
        <p:spPr bwMode="auto">
          <a:xfrm>
            <a:off x="2710210" y="1025525"/>
            <a:ext cx="990600" cy="400050"/>
          </a:xfrm>
          <a:prstGeom prst="rect">
            <a:avLst/>
          </a:prstGeom>
          <a:solidFill>
            <a:srgbClr val="EBE9E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1345</a:t>
            </a:r>
          </a:p>
        </p:txBody>
      </p:sp>
      <p:sp>
        <p:nvSpPr>
          <p:cNvPr id="38942" name="Text Box 31" descr="蓝色砂纸"/>
          <p:cNvSpPr txBox="1">
            <a:spLocks noChangeArrowheads="1"/>
          </p:cNvSpPr>
          <p:nvPr/>
        </p:nvSpPr>
        <p:spPr bwMode="auto">
          <a:xfrm>
            <a:off x="457200" y="1711325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</a:t>
            </a:r>
          </a:p>
        </p:txBody>
      </p:sp>
      <p:cxnSp>
        <p:nvCxnSpPr>
          <p:cNvPr id="43036" name="AutoShape 32"/>
          <p:cNvCxnSpPr>
            <a:stCxn id="38920" idx="3"/>
            <a:endCxn id="38914" idx="1"/>
          </p:cNvCxnSpPr>
          <p:nvPr/>
        </p:nvCxnSpPr>
        <p:spPr>
          <a:xfrm flipV="1">
            <a:off x="2209800" y="2549525"/>
            <a:ext cx="457200" cy="1588"/>
          </a:xfrm>
          <a:prstGeom prst="straightConnector1">
            <a:avLst/>
          </a:prstGeom>
          <a:ln w="28575" cap="flat" cmpd="sng">
            <a:solidFill>
              <a:srgbClr val="CC0066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3037" name="AutoShape 33"/>
          <p:cNvCxnSpPr>
            <a:stCxn id="38913" idx="3"/>
            <a:endCxn id="38928" idx="1"/>
          </p:cNvCxnSpPr>
          <p:nvPr/>
        </p:nvCxnSpPr>
        <p:spPr>
          <a:xfrm>
            <a:off x="4495800" y="2549525"/>
            <a:ext cx="381000" cy="0"/>
          </a:xfrm>
          <a:prstGeom prst="straightConnector1">
            <a:avLst/>
          </a:prstGeom>
          <a:ln w="28575" cap="flat" cmpd="sng">
            <a:solidFill>
              <a:srgbClr val="CC0066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3038" name="AutoShape 34"/>
          <p:cNvCxnSpPr>
            <a:stCxn id="38927" idx="3"/>
            <a:endCxn id="38935" idx="1"/>
          </p:cNvCxnSpPr>
          <p:nvPr/>
        </p:nvCxnSpPr>
        <p:spPr>
          <a:xfrm flipV="1">
            <a:off x="6705600" y="2549525"/>
            <a:ext cx="381000" cy="0"/>
          </a:xfrm>
          <a:prstGeom prst="straightConnector1">
            <a:avLst/>
          </a:prstGeom>
          <a:ln w="28575" cap="flat" cmpd="sng">
            <a:solidFill>
              <a:srgbClr val="CC0066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3039" name="Text Box 69"/>
          <p:cNvSpPr txBox="1"/>
          <p:nvPr/>
        </p:nvSpPr>
        <p:spPr>
          <a:xfrm>
            <a:off x="736600" y="212725"/>
            <a:ext cx="1800225" cy="523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链式存储 </a:t>
            </a:r>
          </a:p>
        </p:txBody>
      </p:sp>
      <p:sp>
        <p:nvSpPr>
          <p:cNvPr id="38981" name="Line 71"/>
          <p:cNvSpPr>
            <a:spLocks noChangeShapeType="1"/>
          </p:cNvSpPr>
          <p:nvPr/>
        </p:nvSpPr>
        <p:spPr bwMode="auto">
          <a:xfrm>
            <a:off x="1066800" y="1989138"/>
            <a:ext cx="0" cy="3317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82" name="Text Box 72" descr="蓝色砂纸"/>
          <p:cNvSpPr txBox="1">
            <a:spLocks noChangeArrowheads="1"/>
          </p:cNvSpPr>
          <p:nvPr/>
        </p:nvSpPr>
        <p:spPr bwMode="auto">
          <a:xfrm>
            <a:off x="2298700" y="1012825"/>
            <a:ext cx="38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</a:t>
            </a:r>
          </a:p>
        </p:txBody>
      </p:sp>
      <p:graphicFrame>
        <p:nvGraphicFramePr>
          <p:cNvPr id="41" name="表格 40"/>
          <p:cNvGraphicFramePr/>
          <p:nvPr/>
        </p:nvGraphicFramePr>
        <p:xfrm>
          <a:off x="352425" y="3027363"/>
          <a:ext cx="8370888" cy="35179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0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16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存储地址</a:t>
                      </a:r>
                    </a:p>
                  </a:txBody>
                  <a:tcPr marL="90024" marR="90024" marT="46841" marB="46841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存储内容</a:t>
                      </a:r>
                    </a:p>
                  </a:txBody>
                  <a:tcPr marL="90024" marR="90024" marT="46841" marB="46841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指针</a:t>
                      </a:r>
                    </a:p>
                  </a:txBody>
                  <a:tcPr marL="90024" marR="90024" marT="46841" marB="4684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4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lt"/>
                        </a:rPr>
                        <a:t>  1345</a:t>
                      </a:r>
                    </a:p>
                  </a:txBody>
                  <a:tcPr marL="90024" marR="90024" marT="46841" marB="4684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</a:t>
                      </a:r>
                      <a:r>
                        <a:rPr lang="zh-CN" altLang="en-US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元素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1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1400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1346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</a:t>
                      </a:r>
                      <a:r>
                        <a:rPr lang="zh-CN" altLang="en-US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元素</a:t>
                      </a: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4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∧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…….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  ……..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…….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1400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</a:t>
                      </a:r>
                      <a:r>
                        <a:rPr lang="zh-CN" altLang="en-US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元素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2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</a:t>
                      </a: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1536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…….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  ……..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…….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1536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 </a:t>
                      </a:r>
                      <a:r>
                        <a:rPr lang="zh-CN" altLang="en-US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元素</a:t>
                      </a: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3</a:t>
                      </a:r>
                    </a:p>
                  </a:txBody>
                  <a:tcPr marL="91448" marR="91448" marT="45734" marB="45734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  1346</a:t>
                      </a:r>
                    </a:p>
                  </a:txBody>
                  <a:tcPr marL="91448" marR="91448"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28613" y="1196975"/>
            <a:ext cx="8540750" cy="1077913"/>
          </a:xfrm>
          <a:solidFill>
            <a:srgbClr val="EBE9EE"/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逻辑结构和存储结构都相同，但运算不同，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则数据结构不同。例如，栈与队列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827088" y="188913"/>
            <a:ext cx="23463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数据的运算</a:t>
            </a:r>
          </a:p>
        </p:txBody>
      </p:sp>
      <p:grpSp>
        <p:nvGrpSpPr>
          <p:cNvPr id="44036" name="组合 2"/>
          <p:cNvGrpSpPr/>
          <p:nvPr/>
        </p:nvGrpSpPr>
        <p:grpSpPr>
          <a:xfrm>
            <a:off x="539750" y="3760788"/>
            <a:ext cx="7981950" cy="1911350"/>
            <a:chOff x="538973" y="3933056"/>
            <a:chExt cx="7982771" cy="1910743"/>
          </a:xfrm>
        </p:grpSpPr>
        <p:sp>
          <p:nvSpPr>
            <p:cNvPr id="44038" name="Freeform 5"/>
            <p:cNvSpPr>
              <a:spLocks noEditPoints="1"/>
            </p:cNvSpPr>
            <p:nvPr/>
          </p:nvSpPr>
          <p:spPr>
            <a:xfrm>
              <a:off x="5856673" y="3950173"/>
              <a:ext cx="653469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8" y="99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29" y="97"/>
                    <a:pt x="9" y="77"/>
                    <a:pt x="9" y="53"/>
                  </a:cubicBezTo>
                  <a:cubicBezTo>
                    <a:pt x="9" y="28"/>
                    <a:pt x="29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4C6062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0"/>
            <p:cNvSpPr>
              <a:spLocks noEditPoints="1"/>
            </p:cNvSpPr>
            <p:nvPr/>
          </p:nvSpPr>
          <p:spPr bwMode="auto">
            <a:xfrm>
              <a:off x="4190599" y="3933056"/>
              <a:ext cx="658881" cy="887130"/>
            </a:xfrm>
            <a:custGeom>
              <a:avLst/>
              <a:gdLst>
                <a:gd name="T0" fmla="*/ 55 w 109"/>
                <a:gd name="T1" fmla="*/ 0 h 145"/>
                <a:gd name="T2" fmla="*/ 0 w 109"/>
                <a:gd name="T3" fmla="*/ 54 h 145"/>
                <a:gd name="T4" fmla="*/ 55 w 109"/>
                <a:gd name="T5" fmla="*/ 145 h 145"/>
                <a:gd name="T6" fmla="*/ 109 w 109"/>
                <a:gd name="T7" fmla="*/ 54 h 145"/>
                <a:gd name="T8" fmla="*/ 55 w 109"/>
                <a:gd name="T9" fmla="*/ 0 h 145"/>
                <a:gd name="T10" fmla="*/ 55 w 109"/>
                <a:gd name="T11" fmla="*/ 97 h 145"/>
                <a:gd name="T12" fmla="*/ 10 w 109"/>
                <a:gd name="T13" fmla="*/ 53 h 145"/>
                <a:gd name="T14" fmla="*/ 55 w 109"/>
                <a:gd name="T15" fmla="*/ 8 h 145"/>
                <a:gd name="T16" fmla="*/ 99 w 109"/>
                <a:gd name="T17" fmla="*/ 53 h 145"/>
                <a:gd name="T18" fmla="*/ 55 w 109"/>
                <a:gd name="T19" fmla="*/ 9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45">
                  <a:moveTo>
                    <a:pt x="55" y="0"/>
                  </a:moveTo>
                  <a:cubicBezTo>
                    <a:pt x="25" y="0"/>
                    <a:pt x="0" y="24"/>
                    <a:pt x="0" y="54"/>
                  </a:cubicBezTo>
                  <a:cubicBezTo>
                    <a:pt x="0" y="99"/>
                    <a:pt x="55" y="145"/>
                    <a:pt x="55" y="145"/>
                  </a:cubicBezTo>
                  <a:cubicBezTo>
                    <a:pt x="55" y="145"/>
                    <a:pt x="109" y="99"/>
                    <a:pt x="109" y="54"/>
                  </a:cubicBezTo>
                  <a:cubicBezTo>
                    <a:pt x="109" y="24"/>
                    <a:pt x="85" y="0"/>
                    <a:pt x="55" y="0"/>
                  </a:cubicBezTo>
                  <a:close/>
                  <a:moveTo>
                    <a:pt x="55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5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5" y="97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44040" name="Freeform 14"/>
            <p:cNvSpPr>
              <a:spLocks noEditPoints="1"/>
            </p:cNvSpPr>
            <p:nvPr/>
          </p:nvSpPr>
          <p:spPr>
            <a:xfrm>
              <a:off x="2514552" y="3951414"/>
              <a:ext cx="658888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9" y="99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EBAC0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1" name="Freeform 18"/>
            <p:cNvSpPr>
              <a:spLocks noEditPoints="1"/>
            </p:cNvSpPr>
            <p:nvPr/>
          </p:nvSpPr>
          <p:spPr>
            <a:xfrm>
              <a:off x="979531" y="3975075"/>
              <a:ext cx="653469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8" y="99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29" y="97"/>
                    <a:pt x="9" y="77"/>
                    <a:pt x="9" y="53"/>
                  </a:cubicBezTo>
                  <a:cubicBezTo>
                    <a:pt x="9" y="28"/>
                    <a:pt x="29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6C4C8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2" name="Rectangle 22"/>
            <p:cNvSpPr/>
            <p:nvPr/>
          </p:nvSpPr>
          <p:spPr>
            <a:xfrm>
              <a:off x="5342763" y="4958232"/>
              <a:ext cx="1671297" cy="59137"/>
            </a:xfrm>
            <a:prstGeom prst="rect">
              <a:avLst/>
            </a:prstGeom>
            <a:solidFill>
              <a:srgbClr val="4C6062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auto">
            <a:xfrm>
              <a:off x="3685722" y="4958255"/>
              <a:ext cx="1576550" cy="587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44044" name="Rectangle 24"/>
            <p:cNvSpPr/>
            <p:nvPr/>
          </p:nvSpPr>
          <p:spPr>
            <a:xfrm>
              <a:off x="2185108" y="4958232"/>
              <a:ext cx="1419018" cy="59137"/>
            </a:xfrm>
            <a:prstGeom prst="rect">
              <a:avLst/>
            </a:prstGeom>
            <a:solidFill>
              <a:srgbClr val="EBAC07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44045" name="Rectangle 25"/>
            <p:cNvSpPr/>
            <p:nvPr/>
          </p:nvSpPr>
          <p:spPr>
            <a:xfrm>
              <a:off x="538973" y="4958232"/>
              <a:ext cx="1559507" cy="59137"/>
            </a:xfrm>
            <a:prstGeom prst="rect">
              <a:avLst/>
            </a:prstGeom>
            <a:solidFill>
              <a:srgbClr val="6C4C8F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44046" name="文本框 25"/>
            <p:cNvSpPr txBox="1"/>
            <p:nvPr/>
          </p:nvSpPr>
          <p:spPr>
            <a:xfrm>
              <a:off x="1147045" y="4091894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F83003"/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rgbClr val="F83003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047" name="文本框 26"/>
            <p:cNvSpPr txBox="1"/>
            <p:nvPr/>
          </p:nvSpPr>
          <p:spPr>
            <a:xfrm>
              <a:off x="2672315" y="4068232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EBAC07"/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rgbClr val="EBAC07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048" name="文本框 27"/>
            <p:cNvSpPr txBox="1"/>
            <p:nvPr/>
          </p:nvSpPr>
          <p:spPr>
            <a:xfrm>
              <a:off x="4348400" y="4049874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A2B932"/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rgbClr val="A2B93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049" name="文本框 28"/>
            <p:cNvSpPr txBox="1"/>
            <p:nvPr/>
          </p:nvSpPr>
          <p:spPr>
            <a:xfrm>
              <a:off x="6011724" y="4109010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4C6062"/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050" name="文本框 29"/>
            <p:cNvSpPr txBox="1"/>
            <p:nvPr/>
          </p:nvSpPr>
          <p:spPr>
            <a:xfrm>
              <a:off x="709282" y="5197468"/>
              <a:ext cx="1264039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插入</a:t>
              </a:r>
            </a:p>
          </p:txBody>
        </p:sp>
        <p:sp>
          <p:nvSpPr>
            <p:cNvPr id="44051" name="文本框 30"/>
            <p:cNvSpPr txBox="1"/>
            <p:nvPr/>
          </p:nvSpPr>
          <p:spPr>
            <a:xfrm>
              <a:off x="5358740" y="5197468"/>
              <a:ext cx="1671297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查找</a:t>
              </a:r>
            </a:p>
          </p:txBody>
        </p:sp>
        <p:sp>
          <p:nvSpPr>
            <p:cNvPr id="44052" name="文本框 31"/>
            <p:cNvSpPr txBox="1"/>
            <p:nvPr/>
          </p:nvSpPr>
          <p:spPr>
            <a:xfrm>
              <a:off x="2307468" y="5197468"/>
              <a:ext cx="1251206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删除</a:t>
              </a:r>
            </a:p>
          </p:txBody>
        </p:sp>
        <p:sp>
          <p:nvSpPr>
            <p:cNvPr id="44053" name="文本框 32"/>
            <p:cNvSpPr txBox="1"/>
            <p:nvPr/>
          </p:nvSpPr>
          <p:spPr>
            <a:xfrm>
              <a:off x="3918580" y="5197468"/>
              <a:ext cx="1227215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修改</a:t>
              </a:r>
            </a:p>
          </p:txBody>
        </p:sp>
        <p:sp>
          <p:nvSpPr>
            <p:cNvPr id="44054" name="Freeform 14"/>
            <p:cNvSpPr>
              <a:spLocks noEditPoints="1"/>
            </p:cNvSpPr>
            <p:nvPr/>
          </p:nvSpPr>
          <p:spPr>
            <a:xfrm>
              <a:off x="7432170" y="3951414"/>
              <a:ext cx="658888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9" y="99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EBAC07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5" name="Rectangle 24"/>
            <p:cNvSpPr/>
            <p:nvPr/>
          </p:nvSpPr>
          <p:spPr>
            <a:xfrm>
              <a:off x="7102726" y="4958232"/>
              <a:ext cx="1419018" cy="59137"/>
            </a:xfrm>
            <a:prstGeom prst="rect">
              <a:avLst/>
            </a:prstGeom>
            <a:solidFill>
              <a:srgbClr val="EBAC07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44056" name="文本框 31"/>
            <p:cNvSpPr txBox="1"/>
            <p:nvPr/>
          </p:nvSpPr>
          <p:spPr>
            <a:xfrm>
              <a:off x="7203878" y="5197468"/>
              <a:ext cx="1251206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排序</a:t>
              </a:r>
            </a:p>
          </p:txBody>
        </p:sp>
        <p:sp>
          <p:nvSpPr>
            <p:cNvPr id="44057" name="文本框 26"/>
            <p:cNvSpPr txBox="1"/>
            <p:nvPr/>
          </p:nvSpPr>
          <p:spPr>
            <a:xfrm>
              <a:off x="7589932" y="4081247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EBAC07"/>
                  </a:solidFill>
                  <a:latin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rgbClr val="EBAC07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249238" y="2708275"/>
            <a:ext cx="85407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对于一种数据结构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常见的运算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02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build="p" bldLvl="2" animBg="1"/>
      <p:bldP spid="27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25"/>
          <p:cNvSpPr/>
          <p:nvPr/>
        </p:nvSpPr>
        <p:spPr>
          <a:xfrm>
            <a:off x="2352675" y="3321050"/>
            <a:ext cx="2419350" cy="461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45059" name="矩形 2"/>
          <p:cNvSpPr/>
          <p:nvPr/>
        </p:nvSpPr>
        <p:spPr>
          <a:xfrm>
            <a:off x="2371725" y="1516063"/>
            <a:ext cx="2417763" cy="4619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40963" name="Text Box 5" descr="花岗岩"/>
          <p:cNvSpPr txBox="1">
            <a:spLocks noChangeArrowheads="1"/>
          </p:cNvSpPr>
          <p:nvPr/>
        </p:nvSpPr>
        <p:spPr bwMode="auto">
          <a:xfrm>
            <a:off x="2297113" y="1516063"/>
            <a:ext cx="2492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数据的逻辑结构 </a:t>
            </a:r>
          </a:p>
        </p:txBody>
      </p:sp>
      <p:sp>
        <p:nvSpPr>
          <p:cNvPr id="40964" name="Text Box 6" descr="花岗岩"/>
          <p:cNvSpPr txBox="1">
            <a:spLocks noChangeArrowheads="1"/>
          </p:cNvSpPr>
          <p:nvPr/>
        </p:nvSpPr>
        <p:spPr bwMode="auto">
          <a:xfrm>
            <a:off x="2346325" y="3316288"/>
            <a:ext cx="2493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数据的存储结构 </a:t>
            </a:r>
          </a:p>
        </p:txBody>
      </p:sp>
      <p:sp>
        <p:nvSpPr>
          <p:cNvPr id="45062" name="矩形 26"/>
          <p:cNvSpPr/>
          <p:nvPr/>
        </p:nvSpPr>
        <p:spPr>
          <a:xfrm>
            <a:off x="2365375" y="4956175"/>
            <a:ext cx="1846263" cy="461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40962" name="AutoShape 4"/>
          <p:cNvSpPr/>
          <p:nvPr/>
        </p:nvSpPr>
        <p:spPr bwMode="auto">
          <a:xfrm>
            <a:off x="1973263" y="1824038"/>
            <a:ext cx="309563" cy="3443288"/>
          </a:xfrm>
          <a:prstGeom prst="leftBrace">
            <a:avLst>
              <a:gd name="adj1" fmla="val 53735"/>
              <a:gd name="adj2" fmla="val 50000"/>
            </a:avLst>
          </a:prstGeom>
          <a:noFill/>
          <a:ln w="38100">
            <a:solidFill>
              <a:srgbClr val="6C4C8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65" name="Text Box 7" descr="花岗岩"/>
          <p:cNvSpPr txBox="1">
            <a:spLocks noChangeArrowheads="1"/>
          </p:cNvSpPr>
          <p:nvPr/>
        </p:nvSpPr>
        <p:spPr bwMode="auto">
          <a:xfrm>
            <a:off x="2339975" y="4959350"/>
            <a:ext cx="6416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数据的运算：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插入、删除、修改、查找、排序 </a:t>
            </a:r>
          </a:p>
        </p:txBody>
      </p:sp>
      <p:sp>
        <p:nvSpPr>
          <p:cNvPr id="40966" name="AutoShape 8"/>
          <p:cNvSpPr/>
          <p:nvPr/>
        </p:nvSpPr>
        <p:spPr bwMode="auto">
          <a:xfrm>
            <a:off x="4979988" y="3103563"/>
            <a:ext cx="114300" cy="944563"/>
          </a:xfrm>
          <a:prstGeom prst="leftBrace">
            <a:avLst>
              <a:gd name="adj1" fmla="val 68789"/>
              <a:gd name="adj2" fmla="val 50000"/>
            </a:avLst>
          </a:prstGeom>
          <a:noFill/>
          <a:ln w="38100">
            <a:solidFill>
              <a:schemeClr val="bg2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67" name="AutoShape 9"/>
          <p:cNvSpPr/>
          <p:nvPr/>
        </p:nvSpPr>
        <p:spPr bwMode="auto">
          <a:xfrm>
            <a:off x="4911725" y="1055688"/>
            <a:ext cx="249238" cy="1343025"/>
          </a:xfrm>
          <a:prstGeom prst="leftBrace">
            <a:avLst>
              <a:gd name="adj1" fmla="val 20290"/>
              <a:gd name="adj2" fmla="val 49282"/>
            </a:avLst>
          </a:prstGeom>
          <a:noFill/>
          <a:ln w="38100">
            <a:solidFill>
              <a:schemeClr val="bg2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68" name="AutoShape 10"/>
          <p:cNvSpPr/>
          <p:nvPr/>
        </p:nvSpPr>
        <p:spPr bwMode="auto">
          <a:xfrm>
            <a:off x="6932613" y="336550"/>
            <a:ext cx="152400" cy="1360488"/>
          </a:xfrm>
          <a:prstGeom prst="leftBrace">
            <a:avLst>
              <a:gd name="adj1" fmla="val 74310"/>
              <a:gd name="adj2" fmla="val 50000"/>
            </a:avLst>
          </a:prstGeom>
          <a:noFill/>
          <a:ln w="38100">
            <a:solidFill>
              <a:schemeClr val="bg2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69" name="AutoShape 11"/>
          <p:cNvSpPr/>
          <p:nvPr/>
        </p:nvSpPr>
        <p:spPr bwMode="auto">
          <a:xfrm>
            <a:off x="6970713" y="1936750"/>
            <a:ext cx="114300" cy="944563"/>
          </a:xfrm>
          <a:prstGeom prst="leftBrace">
            <a:avLst>
              <a:gd name="adj1" fmla="val 68789"/>
              <a:gd name="adj2" fmla="val 50000"/>
            </a:avLst>
          </a:prstGeom>
          <a:noFill/>
          <a:ln w="38100">
            <a:solidFill>
              <a:schemeClr val="bg2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70" name="Text Box 12" descr="花岗岩"/>
          <p:cNvSpPr txBox="1">
            <a:spLocks noChangeArrowheads="1"/>
          </p:cNvSpPr>
          <p:nvPr/>
        </p:nvSpPr>
        <p:spPr bwMode="auto">
          <a:xfrm>
            <a:off x="5084763" y="809625"/>
            <a:ext cx="1570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 </a:t>
            </a:r>
          </a:p>
        </p:txBody>
      </p:sp>
      <p:sp>
        <p:nvSpPr>
          <p:cNvPr id="40971" name="Text Box 13" descr="花岗岩"/>
          <p:cNvSpPr txBox="1">
            <a:spLocks noChangeArrowheads="1"/>
          </p:cNvSpPr>
          <p:nvPr/>
        </p:nvSpPr>
        <p:spPr bwMode="auto">
          <a:xfrm>
            <a:off x="5106988" y="2159000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非线性结构</a:t>
            </a:r>
          </a:p>
        </p:txBody>
      </p:sp>
      <p:sp>
        <p:nvSpPr>
          <p:cNvPr id="40972" name="Text Box 14" descr="花岗岩"/>
          <p:cNvSpPr txBox="1">
            <a:spLocks noChangeArrowheads="1"/>
          </p:cNvSpPr>
          <p:nvPr/>
        </p:nvSpPr>
        <p:spPr bwMode="auto">
          <a:xfrm>
            <a:off x="5124450" y="2881313"/>
            <a:ext cx="149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顺序存储</a:t>
            </a:r>
          </a:p>
        </p:txBody>
      </p:sp>
      <p:sp>
        <p:nvSpPr>
          <p:cNvPr id="40973" name="Text Box 15" descr="花岗岩"/>
          <p:cNvSpPr txBox="1">
            <a:spLocks noChangeArrowheads="1"/>
          </p:cNvSpPr>
          <p:nvPr/>
        </p:nvSpPr>
        <p:spPr bwMode="auto">
          <a:xfrm>
            <a:off x="5076825" y="3817938"/>
            <a:ext cx="164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链式存储 </a:t>
            </a:r>
          </a:p>
        </p:txBody>
      </p:sp>
      <p:sp>
        <p:nvSpPr>
          <p:cNvPr id="40974" name="Text Box 16" descr="花岗岩"/>
          <p:cNvSpPr txBox="1">
            <a:spLocks noChangeArrowheads="1"/>
          </p:cNvSpPr>
          <p:nvPr/>
        </p:nvSpPr>
        <p:spPr bwMode="auto">
          <a:xfrm>
            <a:off x="7218363" y="169863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  <p:sp>
        <p:nvSpPr>
          <p:cNvPr id="40977" name="Text Box 19" descr="花岗岩"/>
          <p:cNvSpPr txBox="1">
            <a:spLocks noChangeArrowheads="1"/>
          </p:cNvSpPr>
          <p:nvPr/>
        </p:nvSpPr>
        <p:spPr bwMode="auto">
          <a:xfrm>
            <a:off x="7215188" y="19367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树形结构</a:t>
            </a:r>
          </a:p>
        </p:txBody>
      </p:sp>
      <p:sp>
        <p:nvSpPr>
          <p:cNvPr id="40978" name="Text Box 20" descr="花岗岩"/>
          <p:cNvSpPr txBox="1">
            <a:spLocks noChangeArrowheads="1"/>
          </p:cNvSpPr>
          <p:nvPr/>
        </p:nvSpPr>
        <p:spPr bwMode="auto">
          <a:xfrm>
            <a:off x="7215188" y="247015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图形结构</a:t>
            </a:r>
          </a:p>
        </p:txBody>
      </p:sp>
      <p:sp>
        <p:nvSpPr>
          <p:cNvPr id="397336" name="Text Box 24"/>
          <p:cNvSpPr txBox="1">
            <a:spLocks noChangeArrowheads="1"/>
          </p:cNvSpPr>
          <p:nvPr/>
        </p:nvSpPr>
        <p:spPr bwMode="auto">
          <a:xfrm>
            <a:off x="151066" y="1016794"/>
            <a:ext cx="2028825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唯一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不唯一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运算的实现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依赖存储结构</a:t>
            </a:r>
          </a:p>
        </p:txBody>
      </p:sp>
      <p:sp>
        <p:nvSpPr>
          <p:cNvPr id="397337" name="AutoShape 25"/>
          <p:cNvSpPr>
            <a:spLocks noChangeArrowheads="1"/>
          </p:cNvSpPr>
          <p:nvPr/>
        </p:nvSpPr>
        <p:spPr bwMode="auto">
          <a:xfrm>
            <a:off x="922465" y="3759994"/>
            <a:ext cx="139700" cy="1039813"/>
          </a:xfrm>
          <a:prstGeom prst="upArrow">
            <a:avLst>
              <a:gd name="adj1" fmla="val 50000"/>
              <a:gd name="adj2" fmla="val 1860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 Box 16" descr="花岗岩"/>
          <p:cNvSpPr txBox="1">
            <a:spLocks noChangeArrowheads="1"/>
          </p:cNvSpPr>
          <p:nvPr/>
        </p:nvSpPr>
        <p:spPr bwMode="auto">
          <a:xfrm>
            <a:off x="7116763" y="785813"/>
            <a:ext cx="149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栈、队列</a:t>
            </a:r>
          </a:p>
        </p:txBody>
      </p:sp>
      <p:sp>
        <p:nvSpPr>
          <p:cNvPr id="24" name="Text Box 16" descr="花岗岩"/>
          <p:cNvSpPr txBox="1">
            <a:spLocks noChangeArrowheads="1"/>
          </p:cNvSpPr>
          <p:nvPr/>
        </p:nvSpPr>
        <p:spPr bwMode="auto">
          <a:xfrm>
            <a:off x="7126288" y="1397000"/>
            <a:ext cx="149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串、数组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0" y="6380163"/>
            <a:ext cx="9144000" cy="431800"/>
            <a:chOff x="0" y="6379908"/>
            <a:chExt cx="9144000" cy="432048"/>
          </a:xfrm>
        </p:grpSpPr>
        <p:grpSp>
          <p:nvGrpSpPr>
            <p:cNvPr id="45081" name="组合 5"/>
            <p:cNvGrpSpPr/>
            <p:nvPr/>
          </p:nvGrpSpPr>
          <p:grpSpPr>
            <a:xfrm>
              <a:off x="0" y="6379908"/>
              <a:ext cx="9144000" cy="432048"/>
              <a:chOff x="0" y="6165304"/>
              <a:chExt cx="9144000" cy="432048"/>
            </a:xfrm>
          </p:grpSpPr>
          <p:cxnSp>
            <p:nvCxnSpPr>
              <p:cNvPr id="45083" name="直接连接符 6"/>
              <p:cNvCxnSpPr/>
              <p:nvPr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 w="142875" cap="flat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2339975" y="6381328"/>
                <a:ext cx="6804025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85" name="直接连接符 8"/>
              <p:cNvCxnSpPr/>
              <p:nvPr/>
            </p:nvCxnSpPr>
            <p:spPr>
              <a:xfrm>
                <a:off x="4283968" y="6165304"/>
                <a:ext cx="4860032" cy="0"/>
              </a:xfrm>
              <a:prstGeom prst="line">
                <a:avLst/>
              </a:prstGeom>
              <a:ln w="57150" cap="flat" cmpd="sng">
                <a:solidFill>
                  <a:srgbClr val="E2D9EB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30" name="Shape 26"/>
            <p:cNvSpPr/>
            <p:nvPr/>
          </p:nvSpPr>
          <p:spPr>
            <a:xfrm flipH="1">
              <a:off x="0" y="6449798"/>
              <a:ext cx="2128838" cy="2922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015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7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7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7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7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7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7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7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7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7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7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7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7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36" grpId="0" build="p" advAuto="1000"/>
      <p:bldP spid="3973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5">
            <a:extLst>
              <a:ext uri="{FF2B5EF4-FFF2-40B4-BE49-F238E27FC236}">
                <a16:creationId xmlns:a16="http://schemas.microsoft.com/office/drawing/2014/main" id="{BD381686-AFFE-9026-1A08-CF4B44A80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595" y="397192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: 圆角 16">
            <a:extLst>
              <a:ext uri="{FF2B5EF4-FFF2-40B4-BE49-F238E27FC236}">
                <a16:creationId xmlns:a16="http://schemas.microsoft.com/office/drawing/2014/main" id="{ED314B08-9C3B-20AA-803D-6FB796353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274" y="397192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2770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2241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1.1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1.2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1.3</a:t>
            </a:r>
            <a:endParaRPr kumimoji="0" lang="zh-CN" altLang="en-US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1.4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2243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数据结构的研究内容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抽象数据类型的表示与实现    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算法与算法分析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31678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数据类型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76984" y="965779"/>
            <a:ext cx="3254995" cy="4695470"/>
            <a:chOff x="8962847" y="1808820"/>
            <a:chExt cx="3267851" cy="4220722"/>
          </a:xfrm>
        </p:grpSpPr>
        <p:sp>
          <p:nvSpPr>
            <p:cNvPr id="21" name="íślíḋè-圆角矩形 46"/>
            <p:cNvSpPr/>
            <p:nvPr/>
          </p:nvSpPr>
          <p:spPr>
            <a:xfrm>
              <a:off x="8988322" y="1808820"/>
              <a:ext cx="3242376" cy="4220722"/>
            </a:xfrm>
            <a:prstGeom prst="roundRect">
              <a:avLst>
                <a:gd name="adj" fmla="val 3485"/>
              </a:avLst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216000" bIns="216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íślíḋè-任意多边形 47"/>
            <p:cNvSpPr/>
            <p:nvPr/>
          </p:nvSpPr>
          <p:spPr>
            <a:xfrm>
              <a:off x="8962847" y="2457838"/>
              <a:ext cx="3242376" cy="3165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íślíḋè-文本框 48"/>
            <p:cNvSpPr txBox="1"/>
            <p:nvPr/>
          </p:nvSpPr>
          <p:spPr>
            <a:xfrm>
              <a:off x="10229186" y="2453932"/>
              <a:ext cx="755149" cy="70742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kern="0" cap="none" spc="0" normalizeH="0" baseline="0" noProof="0" dirty="0">
                <a:solidFill>
                  <a:srgbClr val="EEECE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íślíḋè-任意多边形 50"/>
            <p:cNvSpPr/>
            <p:nvPr/>
          </p:nvSpPr>
          <p:spPr>
            <a:xfrm>
              <a:off x="10401478" y="5287296"/>
              <a:ext cx="460054" cy="44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4BACC6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00444" y="1039770"/>
            <a:ext cx="3095363" cy="4621478"/>
            <a:chOff x="8988319" y="1808820"/>
            <a:chExt cx="3283944" cy="4220722"/>
          </a:xfrm>
        </p:grpSpPr>
        <p:sp>
          <p:nvSpPr>
            <p:cNvPr id="27" name="íślíḋè-圆角矩形 41"/>
            <p:cNvSpPr/>
            <p:nvPr/>
          </p:nvSpPr>
          <p:spPr>
            <a:xfrm>
              <a:off x="8988319" y="1808820"/>
              <a:ext cx="3283944" cy="4220722"/>
            </a:xfrm>
            <a:prstGeom prst="roundRect">
              <a:avLst>
                <a:gd name="adj" fmla="val 3485"/>
              </a:avLst>
            </a:prstGeom>
            <a:solidFill>
              <a:srgbClr val="4BACC6">
                <a:lumMod val="10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216000" bIns="216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íślíḋè-任意多边形 42"/>
            <p:cNvSpPr/>
            <p:nvPr/>
          </p:nvSpPr>
          <p:spPr>
            <a:xfrm>
              <a:off x="8988319" y="2590659"/>
              <a:ext cx="3283944" cy="3165084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íślíḋè-文本框 43"/>
            <p:cNvSpPr txBox="1"/>
            <p:nvPr/>
          </p:nvSpPr>
          <p:spPr>
            <a:xfrm>
              <a:off x="10296542" y="2100221"/>
              <a:ext cx="777005" cy="70742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kern="0" cap="none" spc="0" normalizeH="0" baseline="0" noProof="0" dirty="0">
                <a:solidFill>
                  <a:srgbClr val="EEECE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íślíḋè-任意多边形 45"/>
            <p:cNvSpPr/>
            <p:nvPr/>
          </p:nvSpPr>
          <p:spPr>
            <a:xfrm>
              <a:off x="10472691" y="5331281"/>
              <a:ext cx="459971" cy="456343"/>
            </a:xfrm>
            <a:custGeom>
              <a:avLst/>
              <a:gdLst>
                <a:gd name="connsiteX0" fmla="*/ 173038 w 331788"/>
                <a:gd name="connsiteY0" fmla="*/ 204788 h 330200"/>
                <a:gd name="connsiteX1" fmla="*/ 185738 w 331788"/>
                <a:gd name="connsiteY1" fmla="*/ 215901 h 330200"/>
                <a:gd name="connsiteX2" fmla="*/ 173038 w 331788"/>
                <a:gd name="connsiteY2" fmla="*/ 227014 h 330200"/>
                <a:gd name="connsiteX3" fmla="*/ 160338 w 331788"/>
                <a:gd name="connsiteY3" fmla="*/ 215901 h 330200"/>
                <a:gd name="connsiteX4" fmla="*/ 173038 w 331788"/>
                <a:gd name="connsiteY4" fmla="*/ 204788 h 330200"/>
                <a:gd name="connsiteX5" fmla="*/ 169690 w 331788"/>
                <a:gd name="connsiteY5" fmla="*/ 184150 h 330200"/>
                <a:gd name="connsiteX6" fmla="*/ 165860 w 331788"/>
                <a:gd name="connsiteY6" fmla="*/ 188084 h 330200"/>
                <a:gd name="connsiteX7" fmla="*/ 165860 w 331788"/>
                <a:gd name="connsiteY7" fmla="*/ 192019 h 330200"/>
                <a:gd name="connsiteX8" fmla="*/ 160752 w 331788"/>
                <a:gd name="connsiteY8" fmla="*/ 194642 h 330200"/>
                <a:gd name="connsiteX9" fmla="*/ 158198 w 331788"/>
                <a:gd name="connsiteY9" fmla="*/ 192019 h 330200"/>
                <a:gd name="connsiteX10" fmla="*/ 154367 w 331788"/>
                <a:gd name="connsiteY10" fmla="*/ 192019 h 330200"/>
                <a:gd name="connsiteX11" fmla="*/ 149260 w 331788"/>
                <a:gd name="connsiteY11" fmla="*/ 197264 h 330200"/>
                <a:gd name="connsiteX12" fmla="*/ 149260 w 331788"/>
                <a:gd name="connsiteY12" fmla="*/ 201199 h 330200"/>
                <a:gd name="connsiteX13" fmla="*/ 153091 w 331788"/>
                <a:gd name="connsiteY13" fmla="*/ 203821 h 330200"/>
                <a:gd name="connsiteX14" fmla="*/ 150537 w 331788"/>
                <a:gd name="connsiteY14" fmla="*/ 211690 h 330200"/>
                <a:gd name="connsiteX15" fmla="*/ 145429 w 331788"/>
                <a:gd name="connsiteY15" fmla="*/ 211690 h 330200"/>
                <a:gd name="connsiteX16" fmla="*/ 142875 w 331788"/>
                <a:gd name="connsiteY16" fmla="*/ 211690 h 330200"/>
                <a:gd name="connsiteX17" fmla="*/ 142875 w 331788"/>
                <a:gd name="connsiteY17" fmla="*/ 219558 h 330200"/>
                <a:gd name="connsiteX18" fmla="*/ 145429 w 331788"/>
                <a:gd name="connsiteY18" fmla="*/ 222181 h 330200"/>
                <a:gd name="connsiteX19" fmla="*/ 150537 w 331788"/>
                <a:gd name="connsiteY19" fmla="*/ 222181 h 330200"/>
                <a:gd name="connsiteX20" fmla="*/ 153091 w 331788"/>
                <a:gd name="connsiteY20" fmla="*/ 227427 h 330200"/>
                <a:gd name="connsiteX21" fmla="*/ 149260 w 331788"/>
                <a:gd name="connsiteY21" fmla="*/ 231361 h 330200"/>
                <a:gd name="connsiteX22" fmla="*/ 149260 w 331788"/>
                <a:gd name="connsiteY22" fmla="*/ 235295 h 330200"/>
                <a:gd name="connsiteX23" fmla="*/ 154367 w 331788"/>
                <a:gd name="connsiteY23" fmla="*/ 239230 h 330200"/>
                <a:gd name="connsiteX24" fmla="*/ 158198 w 331788"/>
                <a:gd name="connsiteY24" fmla="*/ 239230 h 330200"/>
                <a:gd name="connsiteX25" fmla="*/ 160752 w 331788"/>
                <a:gd name="connsiteY25" fmla="*/ 236607 h 330200"/>
                <a:gd name="connsiteX26" fmla="*/ 165860 w 331788"/>
                <a:gd name="connsiteY26" fmla="*/ 239230 h 330200"/>
                <a:gd name="connsiteX27" fmla="*/ 165860 w 331788"/>
                <a:gd name="connsiteY27" fmla="*/ 243164 h 330200"/>
                <a:gd name="connsiteX28" fmla="*/ 169690 w 331788"/>
                <a:gd name="connsiteY28" fmla="*/ 244475 h 330200"/>
                <a:gd name="connsiteX29" fmla="*/ 176075 w 331788"/>
                <a:gd name="connsiteY29" fmla="*/ 244475 h 330200"/>
                <a:gd name="connsiteX30" fmla="*/ 178629 w 331788"/>
                <a:gd name="connsiteY30" fmla="*/ 243164 h 330200"/>
                <a:gd name="connsiteX31" fmla="*/ 178629 w 331788"/>
                <a:gd name="connsiteY31" fmla="*/ 239230 h 330200"/>
                <a:gd name="connsiteX32" fmla="*/ 185013 w 331788"/>
                <a:gd name="connsiteY32" fmla="*/ 236607 h 330200"/>
                <a:gd name="connsiteX33" fmla="*/ 187567 w 331788"/>
                <a:gd name="connsiteY33" fmla="*/ 239230 h 330200"/>
                <a:gd name="connsiteX34" fmla="*/ 191398 w 331788"/>
                <a:gd name="connsiteY34" fmla="*/ 239230 h 330200"/>
                <a:gd name="connsiteX35" fmla="*/ 196506 w 331788"/>
                <a:gd name="connsiteY35" fmla="*/ 233984 h 330200"/>
                <a:gd name="connsiteX36" fmla="*/ 196506 w 331788"/>
                <a:gd name="connsiteY36" fmla="*/ 231361 h 330200"/>
                <a:gd name="connsiteX37" fmla="*/ 192675 w 331788"/>
                <a:gd name="connsiteY37" fmla="*/ 227427 h 330200"/>
                <a:gd name="connsiteX38" fmla="*/ 195229 w 331788"/>
                <a:gd name="connsiteY38" fmla="*/ 222181 h 330200"/>
                <a:gd name="connsiteX39" fmla="*/ 200336 w 331788"/>
                <a:gd name="connsiteY39" fmla="*/ 222181 h 330200"/>
                <a:gd name="connsiteX40" fmla="*/ 201613 w 331788"/>
                <a:gd name="connsiteY40" fmla="*/ 219558 h 330200"/>
                <a:gd name="connsiteX41" fmla="*/ 201613 w 331788"/>
                <a:gd name="connsiteY41" fmla="*/ 211690 h 330200"/>
                <a:gd name="connsiteX42" fmla="*/ 200336 w 331788"/>
                <a:gd name="connsiteY42" fmla="*/ 211690 h 330200"/>
                <a:gd name="connsiteX43" fmla="*/ 195229 w 331788"/>
                <a:gd name="connsiteY43" fmla="*/ 211690 h 330200"/>
                <a:gd name="connsiteX44" fmla="*/ 192675 w 331788"/>
                <a:gd name="connsiteY44" fmla="*/ 203821 h 330200"/>
                <a:gd name="connsiteX45" fmla="*/ 196506 w 331788"/>
                <a:gd name="connsiteY45" fmla="*/ 199887 h 330200"/>
                <a:gd name="connsiteX46" fmla="*/ 196506 w 331788"/>
                <a:gd name="connsiteY46" fmla="*/ 197264 h 330200"/>
                <a:gd name="connsiteX47" fmla="*/ 191398 w 331788"/>
                <a:gd name="connsiteY47" fmla="*/ 192019 h 330200"/>
                <a:gd name="connsiteX48" fmla="*/ 187567 w 331788"/>
                <a:gd name="connsiteY48" fmla="*/ 192019 h 330200"/>
                <a:gd name="connsiteX49" fmla="*/ 185013 w 331788"/>
                <a:gd name="connsiteY49" fmla="*/ 194642 h 330200"/>
                <a:gd name="connsiteX50" fmla="*/ 178629 w 331788"/>
                <a:gd name="connsiteY50" fmla="*/ 192019 h 330200"/>
                <a:gd name="connsiteX51" fmla="*/ 178629 w 331788"/>
                <a:gd name="connsiteY51" fmla="*/ 188084 h 330200"/>
                <a:gd name="connsiteX52" fmla="*/ 176075 w 331788"/>
                <a:gd name="connsiteY52" fmla="*/ 184150 h 330200"/>
                <a:gd name="connsiteX53" fmla="*/ 169690 w 331788"/>
                <a:gd name="connsiteY53" fmla="*/ 184150 h 330200"/>
                <a:gd name="connsiteX54" fmla="*/ 123825 w 331788"/>
                <a:gd name="connsiteY54" fmla="*/ 165100 h 330200"/>
                <a:gd name="connsiteX55" fmla="*/ 123825 w 331788"/>
                <a:gd name="connsiteY55" fmla="*/ 176213 h 330200"/>
                <a:gd name="connsiteX56" fmla="*/ 223838 w 331788"/>
                <a:gd name="connsiteY56" fmla="*/ 176213 h 330200"/>
                <a:gd name="connsiteX57" fmla="*/ 223838 w 331788"/>
                <a:gd name="connsiteY57" fmla="*/ 165100 h 330200"/>
                <a:gd name="connsiteX58" fmla="*/ 123825 w 331788"/>
                <a:gd name="connsiteY58" fmla="*/ 146050 h 330200"/>
                <a:gd name="connsiteX59" fmla="*/ 123825 w 331788"/>
                <a:gd name="connsiteY59" fmla="*/ 155575 h 330200"/>
                <a:gd name="connsiteX60" fmla="*/ 223838 w 331788"/>
                <a:gd name="connsiteY60" fmla="*/ 155575 h 330200"/>
                <a:gd name="connsiteX61" fmla="*/ 223838 w 331788"/>
                <a:gd name="connsiteY61" fmla="*/ 146050 h 330200"/>
                <a:gd name="connsiteX62" fmla="*/ 123825 w 331788"/>
                <a:gd name="connsiteY62" fmla="*/ 131763 h 330200"/>
                <a:gd name="connsiteX63" fmla="*/ 123825 w 331788"/>
                <a:gd name="connsiteY63" fmla="*/ 139701 h 330200"/>
                <a:gd name="connsiteX64" fmla="*/ 166688 w 331788"/>
                <a:gd name="connsiteY64" fmla="*/ 139701 h 330200"/>
                <a:gd name="connsiteX65" fmla="*/ 166688 w 331788"/>
                <a:gd name="connsiteY65" fmla="*/ 131763 h 330200"/>
                <a:gd name="connsiteX66" fmla="*/ 123825 w 331788"/>
                <a:gd name="connsiteY66" fmla="*/ 115888 h 330200"/>
                <a:gd name="connsiteX67" fmla="*/ 123825 w 331788"/>
                <a:gd name="connsiteY67" fmla="*/ 122238 h 330200"/>
                <a:gd name="connsiteX68" fmla="*/ 166688 w 331788"/>
                <a:gd name="connsiteY68" fmla="*/ 122238 h 330200"/>
                <a:gd name="connsiteX69" fmla="*/ 166688 w 331788"/>
                <a:gd name="connsiteY69" fmla="*/ 115888 h 330200"/>
                <a:gd name="connsiteX70" fmla="*/ 179388 w 331788"/>
                <a:gd name="connsiteY70" fmla="*/ 100013 h 330200"/>
                <a:gd name="connsiteX71" fmla="*/ 179388 w 331788"/>
                <a:gd name="connsiteY71" fmla="*/ 139701 h 330200"/>
                <a:gd name="connsiteX72" fmla="*/ 223838 w 331788"/>
                <a:gd name="connsiteY72" fmla="*/ 139701 h 330200"/>
                <a:gd name="connsiteX73" fmla="*/ 223838 w 331788"/>
                <a:gd name="connsiteY73" fmla="*/ 100013 h 330200"/>
                <a:gd name="connsiteX74" fmla="*/ 123825 w 331788"/>
                <a:gd name="connsiteY74" fmla="*/ 100013 h 330200"/>
                <a:gd name="connsiteX75" fmla="*/ 123825 w 331788"/>
                <a:gd name="connsiteY75" fmla="*/ 106363 h 330200"/>
                <a:gd name="connsiteX76" fmla="*/ 166688 w 331788"/>
                <a:gd name="connsiteY76" fmla="*/ 106363 h 330200"/>
                <a:gd name="connsiteX77" fmla="*/ 166688 w 331788"/>
                <a:gd name="connsiteY77" fmla="*/ 100013 h 330200"/>
                <a:gd name="connsiteX78" fmla="*/ 106363 w 331788"/>
                <a:gd name="connsiteY78" fmla="*/ 76200 h 330200"/>
                <a:gd name="connsiteX79" fmla="*/ 238126 w 331788"/>
                <a:gd name="connsiteY79" fmla="*/ 76200 h 330200"/>
                <a:gd name="connsiteX80" fmla="*/ 238126 w 331788"/>
                <a:gd name="connsiteY80" fmla="*/ 254000 h 330200"/>
                <a:gd name="connsiteX81" fmla="*/ 106363 w 331788"/>
                <a:gd name="connsiteY81" fmla="*/ 254000 h 330200"/>
                <a:gd name="connsiteX82" fmla="*/ 103296 w 331788"/>
                <a:gd name="connsiteY82" fmla="*/ 65088 h 330200"/>
                <a:gd name="connsiteX83" fmla="*/ 96838 w 331788"/>
                <a:gd name="connsiteY83" fmla="*/ 71583 h 330200"/>
                <a:gd name="connsiteX84" fmla="*/ 96838 w 331788"/>
                <a:gd name="connsiteY84" fmla="*/ 258619 h 330200"/>
                <a:gd name="connsiteX85" fmla="*/ 103296 w 331788"/>
                <a:gd name="connsiteY85" fmla="*/ 265113 h 330200"/>
                <a:gd name="connsiteX86" fmla="*/ 242781 w 331788"/>
                <a:gd name="connsiteY86" fmla="*/ 265113 h 330200"/>
                <a:gd name="connsiteX87" fmla="*/ 246655 w 331788"/>
                <a:gd name="connsiteY87" fmla="*/ 263814 h 330200"/>
                <a:gd name="connsiteX88" fmla="*/ 247947 w 331788"/>
                <a:gd name="connsiteY88" fmla="*/ 263814 h 330200"/>
                <a:gd name="connsiteX89" fmla="*/ 247947 w 331788"/>
                <a:gd name="connsiteY89" fmla="*/ 262516 h 330200"/>
                <a:gd name="connsiteX90" fmla="*/ 249238 w 331788"/>
                <a:gd name="connsiteY90" fmla="*/ 258619 h 330200"/>
                <a:gd name="connsiteX91" fmla="*/ 249238 w 331788"/>
                <a:gd name="connsiteY91" fmla="*/ 71583 h 330200"/>
                <a:gd name="connsiteX92" fmla="*/ 242781 w 331788"/>
                <a:gd name="connsiteY92" fmla="*/ 65088 h 330200"/>
                <a:gd name="connsiteX93" fmla="*/ 103296 w 331788"/>
                <a:gd name="connsiteY93" fmla="*/ 65088 h 330200"/>
                <a:gd name="connsiteX94" fmla="*/ 165894 w 331788"/>
                <a:gd name="connsiteY94" fmla="*/ 0 h 330200"/>
                <a:gd name="connsiteX95" fmla="*/ 331788 w 331788"/>
                <a:gd name="connsiteY95" fmla="*/ 165100 h 330200"/>
                <a:gd name="connsiteX96" fmla="*/ 165894 w 331788"/>
                <a:gd name="connsiteY96" fmla="*/ 330200 h 330200"/>
                <a:gd name="connsiteX97" fmla="*/ 0 w 331788"/>
                <a:gd name="connsiteY97" fmla="*/ 165100 h 330200"/>
                <a:gd name="connsiteX98" fmla="*/ 165894 w 331788"/>
                <a:gd name="connsiteY98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1788" h="330200">
                  <a:moveTo>
                    <a:pt x="173038" y="204788"/>
                  </a:moveTo>
                  <a:cubicBezTo>
                    <a:pt x="180052" y="204788"/>
                    <a:pt x="185738" y="209763"/>
                    <a:pt x="185738" y="215901"/>
                  </a:cubicBezTo>
                  <a:cubicBezTo>
                    <a:pt x="185738" y="222039"/>
                    <a:pt x="180052" y="227014"/>
                    <a:pt x="173038" y="227014"/>
                  </a:cubicBezTo>
                  <a:cubicBezTo>
                    <a:pt x="166024" y="227014"/>
                    <a:pt x="160338" y="222039"/>
                    <a:pt x="160338" y="215901"/>
                  </a:cubicBezTo>
                  <a:cubicBezTo>
                    <a:pt x="160338" y="209763"/>
                    <a:pt x="166024" y="204788"/>
                    <a:pt x="173038" y="204788"/>
                  </a:cubicBezTo>
                  <a:close/>
                  <a:moveTo>
                    <a:pt x="169690" y="184150"/>
                  </a:moveTo>
                  <a:cubicBezTo>
                    <a:pt x="168414" y="184150"/>
                    <a:pt x="165860" y="186773"/>
                    <a:pt x="165860" y="188084"/>
                  </a:cubicBezTo>
                  <a:cubicBezTo>
                    <a:pt x="165860" y="188084"/>
                    <a:pt x="165860" y="188084"/>
                    <a:pt x="165860" y="192019"/>
                  </a:cubicBezTo>
                  <a:cubicBezTo>
                    <a:pt x="165860" y="193330"/>
                    <a:pt x="162029" y="193330"/>
                    <a:pt x="160752" y="194642"/>
                  </a:cubicBezTo>
                  <a:cubicBezTo>
                    <a:pt x="160752" y="194642"/>
                    <a:pt x="160752" y="194642"/>
                    <a:pt x="158198" y="192019"/>
                  </a:cubicBezTo>
                  <a:cubicBezTo>
                    <a:pt x="156921" y="190707"/>
                    <a:pt x="155644" y="190707"/>
                    <a:pt x="154367" y="192019"/>
                  </a:cubicBezTo>
                  <a:cubicBezTo>
                    <a:pt x="154367" y="192019"/>
                    <a:pt x="154367" y="192019"/>
                    <a:pt x="149260" y="197264"/>
                  </a:cubicBezTo>
                  <a:cubicBezTo>
                    <a:pt x="149260" y="198576"/>
                    <a:pt x="149260" y="199887"/>
                    <a:pt x="149260" y="201199"/>
                  </a:cubicBezTo>
                  <a:cubicBezTo>
                    <a:pt x="149260" y="201199"/>
                    <a:pt x="149260" y="201199"/>
                    <a:pt x="153091" y="203821"/>
                  </a:cubicBezTo>
                  <a:cubicBezTo>
                    <a:pt x="151814" y="206444"/>
                    <a:pt x="150537" y="207756"/>
                    <a:pt x="150537" y="211690"/>
                  </a:cubicBezTo>
                  <a:cubicBezTo>
                    <a:pt x="150537" y="211690"/>
                    <a:pt x="150537" y="211690"/>
                    <a:pt x="145429" y="211690"/>
                  </a:cubicBezTo>
                  <a:cubicBezTo>
                    <a:pt x="144152" y="211690"/>
                    <a:pt x="142875" y="210379"/>
                    <a:pt x="142875" y="211690"/>
                  </a:cubicBezTo>
                  <a:cubicBezTo>
                    <a:pt x="142875" y="211690"/>
                    <a:pt x="142875" y="211690"/>
                    <a:pt x="142875" y="219558"/>
                  </a:cubicBezTo>
                  <a:cubicBezTo>
                    <a:pt x="142875" y="220870"/>
                    <a:pt x="144152" y="222181"/>
                    <a:pt x="145429" y="222181"/>
                  </a:cubicBezTo>
                  <a:cubicBezTo>
                    <a:pt x="145429" y="222181"/>
                    <a:pt x="145429" y="222181"/>
                    <a:pt x="150537" y="222181"/>
                  </a:cubicBezTo>
                  <a:cubicBezTo>
                    <a:pt x="150537" y="224804"/>
                    <a:pt x="151814" y="226115"/>
                    <a:pt x="153091" y="227427"/>
                  </a:cubicBezTo>
                  <a:cubicBezTo>
                    <a:pt x="153091" y="227427"/>
                    <a:pt x="153091" y="227427"/>
                    <a:pt x="149260" y="231361"/>
                  </a:cubicBezTo>
                  <a:cubicBezTo>
                    <a:pt x="147983" y="232673"/>
                    <a:pt x="147983" y="233984"/>
                    <a:pt x="149260" y="235295"/>
                  </a:cubicBezTo>
                  <a:cubicBezTo>
                    <a:pt x="149260" y="235295"/>
                    <a:pt x="149260" y="235295"/>
                    <a:pt x="154367" y="239230"/>
                  </a:cubicBezTo>
                  <a:cubicBezTo>
                    <a:pt x="155644" y="240541"/>
                    <a:pt x="156921" y="240541"/>
                    <a:pt x="158198" y="239230"/>
                  </a:cubicBezTo>
                  <a:cubicBezTo>
                    <a:pt x="158198" y="239230"/>
                    <a:pt x="158198" y="239230"/>
                    <a:pt x="160752" y="236607"/>
                  </a:cubicBezTo>
                  <a:cubicBezTo>
                    <a:pt x="162029" y="237918"/>
                    <a:pt x="165860" y="239230"/>
                    <a:pt x="165860" y="239230"/>
                  </a:cubicBezTo>
                  <a:cubicBezTo>
                    <a:pt x="165860" y="239230"/>
                    <a:pt x="165860" y="239230"/>
                    <a:pt x="165860" y="243164"/>
                  </a:cubicBezTo>
                  <a:cubicBezTo>
                    <a:pt x="165860" y="244475"/>
                    <a:pt x="168414" y="244475"/>
                    <a:pt x="169690" y="244475"/>
                  </a:cubicBezTo>
                  <a:cubicBezTo>
                    <a:pt x="169690" y="244475"/>
                    <a:pt x="169690" y="244475"/>
                    <a:pt x="176075" y="244475"/>
                  </a:cubicBezTo>
                  <a:cubicBezTo>
                    <a:pt x="177352" y="244475"/>
                    <a:pt x="178629" y="244475"/>
                    <a:pt x="178629" y="243164"/>
                  </a:cubicBezTo>
                  <a:cubicBezTo>
                    <a:pt x="178629" y="243164"/>
                    <a:pt x="178629" y="243164"/>
                    <a:pt x="178629" y="239230"/>
                  </a:cubicBezTo>
                  <a:cubicBezTo>
                    <a:pt x="182460" y="239230"/>
                    <a:pt x="182460" y="237918"/>
                    <a:pt x="185013" y="236607"/>
                  </a:cubicBezTo>
                  <a:cubicBezTo>
                    <a:pt x="185013" y="236607"/>
                    <a:pt x="185013" y="236607"/>
                    <a:pt x="187567" y="239230"/>
                  </a:cubicBezTo>
                  <a:cubicBezTo>
                    <a:pt x="188844" y="240541"/>
                    <a:pt x="190121" y="240541"/>
                    <a:pt x="191398" y="239230"/>
                  </a:cubicBezTo>
                  <a:cubicBezTo>
                    <a:pt x="191398" y="239230"/>
                    <a:pt x="191398" y="239230"/>
                    <a:pt x="196506" y="233984"/>
                  </a:cubicBezTo>
                  <a:cubicBezTo>
                    <a:pt x="196506" y="233984"/>
                    <a:pt x="196506" y="232673"/>
                    <a:pt x="196506" y="231361"/>
                  </a:cubicBezTo>
                  <a:cubicBezTo>
                    <a:pt x="196506" y="231361"/>
                    <a:pt x="196506" y="231361"/>
                    <a:pt x="192675" y="227427"/>
                  </a:cubicBezTo>
                  <a:cubicBezTo>
                    <a:pt x="193952" y="226115"/>
                    <a:pt x="195229" y="224804"/>
                    <a:pt x="195229" y="222181"/>
                  </a:cubicBezTo>
                  <a:cubicBezTo>
                    <a:pt x="195229" y="222181"/>
                    <a:pt x="195229" y="222181"/>
                    <a:pt x="200336" y="222181"/>
                  </a:cubicBezTo>
                  <a:cubicBezTo>
                    <a:pt x="201613" y="222181"/>
                    <a:pt x="201613" y="220870"/>
                    <a:pt x="201613" y="219558"/>
                  </a:cubicBezTo>
                  <a:lnTo>
                    <a:pt x="201613" y="211690"/>
                  </a:lnTo>
                  <a:cubicBezTo>
                    <a:pt x="201613" y="210379"/>
                    <a:pt x="201613" y="211690"/>
                    <a:pt x="200336" y="211690"/>
                  </a:cubicBezTo>
                  <a:cubicBezTo>
                    <a:pt x="200336" y="211690"/>
                    <a:pt x="200336" y="211690"/>
                    <a:pt x="195229" y="211690"/>
                  </a:cubicBezTo>
                  <a:cubicBezTo>
                    <a:pt x="195229" y="207756"/>
                    <a:pt x="193952" y="206444"/>
                    <a:pt x="192675" y="203821"/>
                  </a:cubicBezTo>
                  <a:cubicBezTo>
                    <a:pt x="192675" y="203821"/>
                    <a:pt x="192675" y="203821"/>
                    <a:pt x="196506" y="199887"/>
                  </a:cubicBezTo>
                  <a:cubicBezTo>
                    <a:pt x="196506" y="199887"/>
                    <a:pt x="196506" y="198576"/>
                    <a:pt x="196506" y="197264"/>
                  </a:cubicBezTo>
                  <a:cubicBezTo>
                    <a:pt x="196506" y="197264"/>
                    <a:pt x="196506" y="197264"/>
                    <a:pt x="191398" y="192019"/>
                  </a:cubicBezTo>
                  <a:cubicBezTo>
                    <a:pt x="190121" y="190707"/>
                    <a:pt x="188844" y="190707"/>
                    <a:pt x="187567" y="192019"/>
                  </a:cubicBezTo>
                  <a:cubicBezTo>
                    <a:pt x="187567" y="192019"/>
                    <a:pt x="187567" y="192019"/>
                    <a:pt x="185013" y="194642"/>
                  </a:cubicBezTo>
                  <a:cubicBezTo>
                    <a:pt x="182460" y="193330"/>
                    <a:pt x="182460" y="193330"/>
                    <a:pt x="178629" y="192019"/>
                  </a:cubicBezTo>
                  <a:cubicBezTo>
                    <a:pt x="178629" y="192019"/>
                    <a:pt x="178629" y="192019"/>
                    <a:pt x="178629" y="188084"/>
                  </a:cubicBezTo>
                  <a:cubicBezTo>
                    <a:pt x="178629" y="186773"/>
                    <a:pt x="177352" y="184150"/>
                    <a:pt x="176075" y="184150"/>
                  </a:cubicBezTo>
                  <a:cubicBezTo>
                    <a:pt x="176075" y="184150"/>
                    <a:pt x="176075" y="184150"/>
                    <a:pt x="169690" y="184150"/>
                  </a:cubicBezTo>
                  <a:close/>
                  <a:moveTo>
                    <a:pt x="123825" y="165100"/>
                  </a:moveTo>
                  <a:lnTo>
                    <a:pt x="123825" y="176213"/>
                  </a:lnTo>
                  <a:lnTo>
                    <a:pt x="223838" y="176213"/>
                  </a:lnTo>
                  <a:lnTo>
                    <a:pt x="223838" y="165100"/>
                  </a:lnTo>
                  <a:close/>
                  <a:moveTo>
                    <a:pt x="123825" y="146050"/>
                  </a:moveTo>
                  <a:lnTo>
                    <a:pt x="123825" y="155575"/>
                  </a:lnTo>
                  <a:lnTo>
                    <a:pt x="223838" y="155575"/>
                  </a:lnTo>
                  <a:lnTo>
                    <a:pt x="223838" y="146050"/>
                  </a:lnTo>
                  <a:close/>
                  <a:moveTo>
                    <a:pt x="123825" y="131763"/>
                  </a:moveTo>
                  <a:lnTo>
                    <a:pt x="123825" y="139701"/>
                  </a:lnTo>
                  <a:lnTo>
                    <a:pt x="166688" y="139701"/>
                  </a:lnTo>
                  <a:lnTo>
                    <a:pt x="166688" y="131763"/>
                  </a:lnTo>
                  <a:close/>
                  <a:moveTo>
                    <a:pt x="123825" y="115888"/>
                  </a:moveTo>
                  <a:lnTo>
                    <a:pt x="123825" y="122238"/>
                  </a:lnTo>
                  <a:lnTo>
                    <a:pt x="166688" y="122238"/>
                  </a:lnTo>
                  <a:lnTo>
                    <a:pt x="166688" y="115888"/>
                  </a:lnTo>
                  <a:close/>
                  <a:moveTo>
                    <a:pt x="179388" y="100013"/>
                  </a:moveTo>
                  <a:lnTo>
                    <a:pt x="179388" y="139701"/>
                  </a:lnTo>
                  <a:lnTo>
                    <a:pt x="223838" y="139701"/>
                  </a:lnTo>
                  <a:lnTo>
                    <a:pt x="223838" y="100013"/>
                  </a:lnTo>
                  <a:close/>
                  <a:moveTo>
                    <a:pt x="123825" y="100013"/>
                  </a:moveTo>
                  <a:lnTo>
                    <a:pt x="123825" y="106363"/>
                  </a:lnTo>
                  <a:lnTo>
                    <a:pt x="166688" y="106363"/>
                  </a:lnTo>
                  <a:lnTo>
                    <a:pt x="166688" y="100013"/>
                  </a:lnTo>
                  <a:close/>
                  <a:moveTo>
                    <a:pt x="106363" y="76200"/>
                  </a:moveTo>
                  <a:lnTo>
                    <a:pt x="238126" y="76200"/>
                  </a:lnTo>
                  <a:lnTo>
                    <a:pt x="238126" y="254000"/>
                  </a:lnTo>
                  <a:lnTo>
                    <a:pt x="106363" y="254000"/>
                  </a:lnTo>
                  <a:close/>
                  <a:moveTo>
                    <a:pt x="103296" y="65088"/>
                  </a:moveTo>
                  <a:cubicBezTo>
                    <a:pt x="99421" y="65088"/>
                    <a:pt x="96838" y="67686"/>
                    <a:pt x="96838" y="71583"/>
                  </a:cubicBezTo>
                  <a:cubicBezTo>
                    <a:pt x="96838" y="71583"/>
                    <a:pt x="96838" y="71583"/>
                    <a:pt x="96838" y="258619"/>
                  </a:cubicBezTo>
                  <a:cubicBezTo>
                    <a:pt x="96838" y="262516"/>
                    <a:pt x="99421" y="265113"/>
                    <a:pt x="103296" y="265113"/>
                  </a:cubicBezTo>
                  <a:cubicBezTo>
                    <a:pt x="103296" y="265113"/>
                    <a:pt x="103296" y="265113"/>
                    <a:pt x="242781" y="265113"/>
                  </a:cubicBezTo>
                  <a:cubicBezTo>
                    <a:pt x="245364" y="265113"/>
                    <a:pt x="246655" y="263814"/>
                    <a:pt x="246655" y="263814"/>
                  </a:cubicBezTo>
                  <a:cubicBezTo>
                    <a:pt x="246655" y="263814"/>
                    <a:pt x="247947" y="263814"/>
                    <a:pt x="247947" y="263814"/>
                  </a:cubicBezTo>
                  <a:cubicBezTo>
                    <a:pt x="247947" y="262516"/>
                    <a:pt x="247947" y="262516"/>
                    <a:pt x="247947" y="262516"/>
                  </a:cubicBezTo>
                  <a:cubicBezTo>
                    <a:pt x="247947" y="262516"/>
                    <a:pt x="249238" y="261217"/>
                    <a:pt x="249238" y="258619"/>
                  </a:cubicBezTo>
                  <a:lnTo>
                    <a:pt x="249238" y="71583"/>
                  </a:lnTo>
                  <a:cubicBezTo>
                    <a:pt x="249238" y="67686"/>
                    <a:pt x="246655" y="65088"/>
                    <a:pt x="242781" y="65088"/>
                  </a:cubicBezTo>
                  <a:cubicBezTo>
                    <a:pt x="242781" y="65088"/>
                    <a:pt x="242781" y="65088"/>
                    <a:pt x="103296" y="65088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3918"/>
                    <a:pt x="331788" y="165100"/>
                  </a:cubicBezTo>
                  <a:cubicBezTo>
                    <a:pt x="331788" y="256282"/>
                    <a:pt x="257515" y="330200"/>
                    <a:pt x="165894" y="330200"/>
                  </a:cubicBezTo>
                  <a:cubicBezTo>
                    <a:pt x="74273" y="330200"/>
                    <a:pt x="0" y="256282"/>
                    <a:pt x="0" y="165100"/>
                  </a:cubicBezTo>
                  <a:cubicBezTo>
                    <a:pt x="0" y="73918"/>
                    <a:pt x="74273" y="0"/>
                    <a:pt x="165894" y="0"/>
                  </a:cubicBezTo>
                  <a:close/>
                </a:path>
              </a:pathLst>
            </a:custGeom>
            <a:solidFill>
              <a:srgbClr val="4BACC6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angle 1027"/>
          <p:cNvSpPr txBox="1">
            <a:spLocks noChangeArrowheads="1"/>
          </p:cNvSpPr>
          <p:nvPr/>
        </p:nvSpPr>
        <p:spPr bwMode="auto">
          <a:xfrm>
            <a:off x="744605" y="2312410"/>
            <a:ext cx="3120991" cy="2233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char  int float double void</a:t>
            </a:r>
          </a:p>
          <a:p>
            <a:pPr indent="0" eaLnBrk="1" hangingPunct="1">
              <a:buClr>
                <a:schemeClr val="tx1"/>
              </a:buClr>
              <a:buSzPct val="50000"/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数组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indent="0" eaLnBrk="1" hangingPunct="1">
              <a:buClr>
                <a:schemeClr val="tx1"/>
              </a:buClr>
              <a:buSzPct val="50000"/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结构体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indent="0" eaLnBrk="1" hangingPunct="1">
              <a:buClr>
                <a:schemeClr val="tx1"/>
              </a:buClr>
              <a:buSzPct val="50000"/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共用体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  <a:p>
            <a:pPr indent="0" eaLnBrk="1" hangingPunct="1">
              <a:buClr>
                <a:schemeClr val="tx1"/>
              </a:buClr>
              <a:buSzPct val="50000"/>
              <a:defRPr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文件</a:t>
            </a:r>
            <a:endParaRPr kumimoji="1" lang="en-US" altLang="zh-CN" sz="2000" kern="0" dirty="0">
              <a:ea typeface="+mn-ea"/>
              <a:cs typeface="+mn-ea"/>
              <a:sym typeface="+mn-lt"/>
            </a:endParaRPr>
          </a:p>
        </p:txBody>
      </p:sp>
      <p:sp>
        <p:nvSpPr>
          <p:cNvPr id="331779" name="Rectangle 1027"/>
          <p:cNvSpPr>
            <a:spLocks noGrp="1" noChangeArrowheads="1"/>
          </p:cNvSpPr>
          <p:nvPr>
            <p:ph idx="1" hasCustomPrompt="1"/>
          </p:nvPr>
        </p:nvSpPr>
        <p:spPr>
          <a:xfrm>
            <a:off x="1718102" y="1179953"/>
            <a:ext cx="1858963" cy="558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C</a:t>
            </a:r>
            <a:r>
              <a:rPr kumimoji="1" lang="zh-CN" altLang="en-US" sz="2600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语言</a:t>
            </a:r>
            <a:endParaRPr kumimoji="1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Rectangle 1027"/>
          <p:cNvSpPr txBox="1">
            <a:spLocks noChangeArrowheads="1"/>
          </p:cNvSpPr>
          <p:nvPr/>
        </p:nvSpPr>
        <p:spPr bwMode="auto">
          <a:xfrm>
            <a:off x="5322369" y="1332014"/>
            <a:ext cx="20510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en-US" altLang="zh-CN" sz="2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Pyhton</a:t>
            </a:r>
            <a:r>
              <a:rPr kumimoji="1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</a:t>
            </a:r>
          </a:p>
        </p:txBody>
      </p:sp>
      <p:sp>
        <p:nvSpPr>
          <p:cNvPr id="2" name="Rectangle 1027">
            <a:extLst>
              <a:ext uri="{FF2B5EF4-FFF2-40B4-BE49-F238E27FC236}">
                <a16:creationId xmlns:a16="http://schemas.microsoft.com/office/drawing/2014/main" id="{91C60695-965E-A98F-5687-6FD9DA17B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182" y="2133434"/>
            <a:ext cx="2625725" cy="232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Number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（数字）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String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（字符串）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List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（列表）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Tuple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（元组）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Set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（集合）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Dictionary</a:t>
            </a:r>
            <a:r>
              <a:rPr kumimoji="1" lang="zh-CN" altLang="en-US" sz="2000" kern="0" dirty="0">
                <a:ea typeface="+mn-ea"/>
                <a:cs typeface="+mn-ea"/>
                <a:sym typeface="+mn-lt"/>
              </a:rPr>
              <a:t>（字典）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Complex</a:t>
            </a:r>
            <a:r>
              <a:rPr kumimoji="1" lang="zh-CN" altLang="en-US" sz="2000" kern="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（复数）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CEE3BE-063D-6D0E-C63A-615929F0A2D8}"/>
              </a:ext>
            </a:extLst>
          </p:cNvPr>
          <p:cNvSpPr/>
          <p:nvPr/>
        </p:nvSpPr>
        <p:spPr>
          <a:xfrm>
            <a:off x="28444" y="5731931"/>
            <a:ext cx="9144000" cy="1108953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0582839-CDF7-A5A4-26CB-C8DDDC812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796009"/>
            <a:ext cx="7731125" cy="1005596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数据类型是一组性质相同的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值的集合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以及定义于这个集合上的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一组运算的总称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11914260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  <p:bldP spid="331779" grpId="0" build="p" bldLvl="2"/>
      <p:bldP spid="33" grpId="0" build="p" bldLvl="2"/>
      <p:bldP spid="2" grpId="0" build="p" bldLvl="2"/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数据类型</a:t>
            </a:r>
          </a:p>
        </p:txBody>
      </p:sp>
      <p:sp>
        <p:nvSpPr>
          <p:cNvPr id="331779" name="Rectangle 1027"/>
          <p:cNvSpPr>
            <a:spLocks noGrp="1" noChangeArrowheads="1"/>
          </p:cNvSpPr>
          <p:nvPr>
            <p:ph idx="1" hasCustomPrompt="1"/>
          </p:nvPr>
        </p:nvSpPr>
        <p:spPr>
          <a:xfrm>
            <a:off x="1718102" y="1179953"/>
            <a:ext cx="1858963" cy="558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en-US" altLang="zh-CN" sz="2600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C</a:t>
            </a:r>
            <a:r>
              <a:rPr kumimoji="1" lang="zh-CN" altLang="en-US" sz="2600" dirty="0">
                <a:solidFill>
                  <a:schemeClr val="bg1"/>
                </a:solidFill>
                <a:ea typeface="+mn-ea"/>
                <a:cs typeface="+mn-ea"/>
                <a:sym typeface="+mn-lt"/>
              </a:rPr>
              <a:t>语言</a:t>
            </a:r>
            <a:endParaRPr kumimoji="1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1027">
            <a:extLst>
              <a:ext uri="{FF2B5EF4-FFF2-40B4-BE49-F238E27FC236}">
                <a16:creationId xmlns:a16="http://schemas.microsoft.com/office/drawing/2014/main" id="{91C60695-965E-A98F-5687-6FD9DA17B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1035082"/>
            <a:ext cx="5112568" cy="406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#include&lt;iostream&gt;	 	 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using namespace std; 			  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int main( )				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{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    int  x, y, m;	</a:t>
            </a:r>
            <a:r>
              <a:rPr kumimoji="1" lang="en-US" altLang="zh-CN" sz="2000" u="sng" kern="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//float x, y, m; </a:t>
            </a: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	  	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000" kern="0" dirty="0" err="1">
                <a:ea typeface="+mn-ea"/>
                <a:cs typeface="+mn-ea"/>
                <a:sym typeface="+mn-lt"/>
              </a:rPr>
              <a:t>cin</a:t>
            </a: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&gt;&gt;x&gt;&gt;y;			 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    m=</a:t>
            </a:r>
            <a:r>
              <a:rPr kumimoji="1" lang="en-US" altLang="zh-CN" sz="2000" kern="0" dirty="0" err="1">
                <a:solidFill>
                  <a:srgbClr val="FF0000"/>
                </a:solidFill>
                <a:ea typeface="+mn-ea"/>
                <a:cs typeface="+mn-ea"/>
                <a:sym typeface="+mn-lt"/>
              </a:rPr>
              <a:t>x%y</a:t>
            </a:r>
            <a:r>
              <a:rPr kumimoji="1" lang="en-US" altLang="zh-CN" sz="2000" kern="0" dirty="0">
                <a:solidFill>
                  <a:srgbClr val="FF0000"/>
                </a:solidFill>
                <a:ea typeface="+mn-ea"/>
                <a:cs typeface="+mn-ea"/>
                <a:sym typeface="+mn-lt"/>
              </a:rPr>
              <a:t>;</a:t>
            </a: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	      	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000" kern="0" dirty="0" err="1">
                <a:ea typeface="+mn-ea"/>
                <a:cs typeface="+mn-ea"/>
                <a:sym typeface="+mn-lt"/>
              </a:rPr>
              <a:t>cout</a:t>
            </a: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&lt;&lt;m&lt;&lt;</a:t>
            </a:r>
            <a:r>
              <a:rPr kumimoji="1" lang="en-US" altLang="zh-CN" sz="2000" kern="0" dirty="0" err="1">
                <a:ea typeface="+mn-ea"/>
                <a:cs typeface="+mn-ea"/>
                <a:sym typeface="+mn-lt"/>
              </a:rPr>
              <a:t>endl</a:t>
            </a: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;		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    return 0;			 </a:t>
            </a:r>
          </a:p>
          <a:p>
            <a:pPr lvl="0" indent="0" eaLnBrk="1" hangingPunct="1">
              <a:buClr>
                <a:schemeClr val="tx1"/>
              </a:buClr>
              <a:buSzPct val="50000"/>
              <a:defRPr/>
            </a:pPr>
            <a:r>
              <a:rPr kumimoji="1" lang="en-US" altLang="zh-CN" sz="2000" kern="0" dirty="0">
                <a:ea typeface="+mn-ea"/>
                <a:cs typeface="+mn-ea"/>
                <a:sym typeface="+mn-lt"/>
              </a:rPr>
              <a:t>}</a:t>
            </a:r>
            <a:endParaRPr kumimoji="1" lang="zh-CN" altLang="en-US" sz="2000" kern="0" dirty="0">
              <a:solidFill>
                <a:srgbClr val="FF0000"/>
              </a:solidFill>
              <a:ea typeface="+mn-ea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CEE3BE-063D-6D0E-C63A-615929F0A2D8}"/>
              </a:ext>
            </a:extLst>
          </p:cNvPr>
          <p:cNvSpPr/>
          <p:nvPr/>
        </p:nvSpPr>
        <p:spPr>
          <a:xfrm>
            <a:off x="28444" y="5731931"/>
            <a:ext cx="9144000" cy="1108953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0582839-CDF7-A5A4-26CB-C8DDDC812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788" y="5796009"/>
            <a:ext cx="7731125" cy="1005596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-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4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数据类型是一组性质相同的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值的集合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以及定义于这个集合上的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一组运算的总称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4A6535C7-133B-3339-B9AD-C741C0863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01787"/>
            <a:ext cx="914400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Error: invalid operands of types 'float' and 'float' to binary 'operator%'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0C393C-CFAC-52BF-FF7E-01DF8AE9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65" y="1198822"/>
            <a:ext cx="2561761" cy="23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9359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9" grpId="0" build="p" bldLvl="2"/>
      <p:bldP spid="3" grpId="0" animBg="1"/>
      <p:bldP spid="4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052513"/>
            <a:ext cx="6862763" cy="100806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(ADTs: Abstract  Data Types)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2627313" y="2493963"/>
            <a:ext cx="6091238" cy="33718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更高层次的数据抽象。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由用户定义，用以表示应用问题的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数据模型。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基本的数据类型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组成，并包括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一组相关的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操作。</a:t>
            </a:r>
          </a:p>
        </p:txBody>
      </p:sp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827088" y="188913"/>
            <a:ext cx="32226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</a:t>
            </a:r>
          </a:p>
        </p:txBody>
      </p:sp>
      <p:grpSp>
        <p:nvGrpSpPr>
          <p:cNvPr id="48133" name="组合 43007"/>
          <p:cNvGrpSpPr/>
          <p:nvPr/>
        </p:nvGrpSpPr>
        <p:grpSpPr>
          <a:xfrm>
            <a:off x="682625" y="2400300"/>
            <a:ext cx="2063750" cy="3282950"/>
            <a:chOff x="682373" y="2400105"/>
            <a:chExt cx="2064027" cy="3283483"/>
          </a:xfrm>
        </p:grpSpPr>
        <p:sp>
          <p:nvSpPr>
            <p:cNvPr id="57" name="流程图: 决策 56"/>
            <p:cNvSpPr/>
            <p:nvPr/>
          </p:nvSpPr>
          <p:spPr>
            <a:xfrm>
              <a:off x="777636" y="2400105"/>
              <a:ext cx="1355907" cy="1268619"/>
            </a:xfrm>
            <a:prstGeom prst="flowChartDecision">
              <a:avLst/>
            </a:prstGeom>
            <a:solidFill>
              <a:srgbClr val="FF89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58" name="流程图: 决策 57"/>
            <p:cNvSpPr/>
            <p:nvPr/>
          </p:nvSpPr>
          <p:spPr>
            <a:xfrm>
              <a:off x="682373" y="4079953"/>
              <a:ext cx="1646459" cy="1603635"/>
            </a:xfrm>
            <a:prstGeom prst="flowChartDecision">
              <a:avLst/>
            </a:prstGeom>
            <a:solidFill>
              <a:srgbClr val="D3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60" name="流程图: 决策 59"/>
            <p:cNvSpPr/>
            <p:nvPr/>
          </p:nvSpPr>
          <p:spPr>
            <a:xfrm>
              <a:off x="1639764" y="3401981"/>
              <a:ext cx="1106636" cy="1035218"/>
            </a:xfrm>
            <a:prstGeom prst="flowChartDecision">
              <a:avLst/>
            </a:prstGeom>
            <a:solidFill>
              <a:srgbClr val="ED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48140" name="Freeform 25"/>
            <p:cNvSpPr>
              <a:spLocks noEditPoints="1"/>
            </p:cNvSpPr>
            <p:nvPr/>
          </p:nvSpPr>
          <p:spPr>
            <a:xfrm>
              <a:off x="1273315" y="2831538"/>
              <a:ext cx="390306" cy="37270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74" y="3"/>
                  </a:moveTo>
                  <a:cubicBezTo>
                    <a:pt x="60" y="5"/>
                    <a:pt x="49" y="30"/>
                    <a:pt x="37" y="49"/>
                  </a:cubicBezTo>
                  <a:cubicBezTo>
                    <a:pt x="37" y="49"/>
                    <a:pt x="78" y="74"/>
                    <a:pt x="78" y="74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94" y="0"/>
                    <a:pt x="74" y="3"/>
                  </a:cubicBezTo>
                  <a:close/>
                  <a:moveTo>
                    <a:pt x="171" y="34"/>
                  </a:moveTo>
                  <a:cubicBezTo>
                    <a:pt x="167" y="28"/>
                    <a:pt x="158" y="11"/>
                    <a:pt x="152" y="7"/>
                  </a:cubicBezTo>
                  <a:cubicBezTo>
                    <a:pt x="145" y="3"/>
                    <a:pt x="91" y="3"/>
                    <a:pt x="91" y="3"/>
                  </a:cubicBezTo>
                  <a:cubicBezTo>
                    <a:pt x="91" y="3"/>
                    <a:pt x="93" y="4"/>
                    <a:pt x="103" y="13"/>
                  </a:cubicBezTo>
                  <a:cubicBezTo>
                    <a:pt x="111" y="21"/>
                    <a:pt x="124" y="50"/>
                    <a:pt x="128" y="58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61" y="69"/>
                    <a:pt x="161" y="69"/>
                    <a:pt x="161" y="69"/>
                  </a:cubicBezTo>
                  <a:cubicBezTo>
                    <a:pt x="188" y="25"/>
                    <a:pt x="188" y="25"/>
                    <a:pt x="188" y="25"/>
                  </a:cubicBezTo>
                  <a:lnTo>
                    <a:pt x="171" y="34"/>
                  </a:lnTo>
                  <a:close/>
                  <a:moveTo>
                    <a:pt x="40" y="177"/>
                  </a:moveTo>
                  <a:cubicBezTo>
                    <a:pt x="49" y="188"/>
                    <a:pt x="76" y="185"/>
                    <a:pt x="98" y="185"/>
                  </a:cubicBezTo>
                  <a:cubicBezTo>
                    <a:pt x="99" y="185"/>
                    <a:pt x="99" y="137"/>
                    <a:pt x="99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7"/>
                    <a:pt x="27" y="161"/>
                    <a:pt x="40" y="177"/>
                  </a:cubicBezTo>
                  <a:close/>
                  <a:moveTo>
                    <a:pt x="16" y="78"/>
                  </a:moveTo>
                  <a:cubicBezTo>
                    <a:pt x="13" y="84"/>
                    <a:pt x="3" y="101"/>
                    <a:pt x="3" y="108"/>
                  </a:cubicBezTo>
                  <a:cubicBezTo>
                    <a:pt x="3" y="116"/>
                    <a:pt x="31" y="162"/>
                    <a:pt x="31" y="162"/>
                  </a:cubicBezTo>
                  <a:cubicBezTo>
                    <a:pt x="31" y="162"/>
                    <a:pt x="31" y="160"/>
                    <a:pt x="34" y="147"/>
                  </a:cubicBezTo>
                  <a:cubicBezTo>
                    <a:pt x="36" y="135"/>
                    <a:pt x="54" y="109"/>
                    <a:pt x="59" y="102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0" y="68"/>
                    <a:pt x="0" y="68"/>
                    <a:pt x="0" y="68"/>
                  </a:cubicBezTo>
                  <a:lnTo>
                    <a:pt x="16" y="78"/>
                  </a:lnTo>
                  <a:close/>
                  <a:moveTo>
                    <a:pt x="211" y="116"/>
                  </a:moveTo>
                  <a:cubicBezTo>
                    <a:pt x="216" y="104"/>
                    <a:pt x="199" y="81"/>
                    <a:pt x="188" y="62"/>
                  </a:cubicBezTo>
                  <a:cubicBezTo>
                    <a:pt x="188" y="62"/>
                    <a:pt x="146" y="86"/>
                    <a:pt x="146" y="8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203" y="136"/>
                    <a:pt x="211" y="116"/>
                  </a:cubicBezTo>
                  <a:close/>
                  <a:moveTo>
                    <a:pt x="137" y="187"/>
                  </a:moveTo>
                  <a:cubicBezTo>
                    <a:pt x="143" y="187"/>
                    <a:pt x="163" y="186"/>
                    <a:pt x="169" y="183"/>
                  </a:cubicBezTo>
                  <a:cubicBezTo>
                    <a:pt x="176" y="179"/>
                    <a:pt x="202" y="132"/>
                    <a:pt x="202" y="132"/>
                  </a:cubicBezTo>
                  <a:cubicBezTo>
                    <a:pt x="202" y="132"/>
                    <a:pt x="201" y="133"/>
                    <a:pt x="187" y="137"/>
                  </a:cubicBezTo>
                  <a:cubicBezTo>
                    <a:pt x="176" y="141"/>
                    <a:pt x="145" y="138"/>
                    <a:pt x="136" y="137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37" y="206"/>
                    <a:pt x="137" y="206"/>
                    <a:pt x="137" y="206"/>
                  </a:cubicBezTo>
                  <a:lnTo>
                    <a:pt x="137" y="18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1" name="Freeform 24"/>
            <p:cNvSpPr>
              <a:spLocks noEditPoints="1"/>
            </p:cNvSpPr>
            <p:nvPr/>
          </p:nvSpPr>
          <p:spPr>
            <a:xfrm>
              <a:off x="1254591" y="4636755"/>
              <a:ext cx="502510" cy="51436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3" h="239">
                  <a:moveTo>
                    <a:pt x="75" y="42"/>
                  </a:moveTo>
                  <a:cubicBezTo>
                    <a:pt x="85" y="46"/>
                    <a:pt x="97" y="40"/>
                    <a:pt x="101" y="30"/>
                  </a:cubicBezTo>
                  <a:cubicBezTo>
                    <a:pt x="104" y="19"/>
                    <a:pt x="99" y="8"/>
                    <a:pt x="89" y="4"/>
                  </a:cubicBezTo>
                  <a:cubicBezTo>
                    <a:pt x="78" y="0"/>
                    <a:pt x="66" y="5"/>
                    <a:pt x="63" y="16"/>
                  </a:cubicBezTo>
                  <a:cubicBezTo>
                    <a:pt x="59" y="26"/>
                    <a:pt x="64" y="38"/>
                    <a:pt x="75" y="42"/>
                  </a:cubicBezTo>
                  <a:close/>
                  <a:moveTo>
                    <a:pt x="162" y="129"/>
                  </a:moveTo>
                  <a:cubicBezTo>
                    <a:pt x="177" y="155"/>
                    <a:pt x="177" y="155"/>
                    <a:pt x="177" y="155"/>
                  </a:cubicBezTo>
                  <a:cubicBezTo>
                    <a:pt x="178" y="158"/>
                    <a:pt x="181" y="159"/>
                    <a:pt x="184" y="157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1" y="123"/>
                    <a:pt x="160" y="126"/>
                    <a:pt x="162" y="129"/>
                  </a:cubicBezTo>
                  <a:close/>
                  <a:moveTo>
                    <a:pt x="214" y="174"/>
                  </a:moveTo>
                  <a:cubicBezTo>
                    <a:pt x="213" y="169"/>
                    <a:pt x="209" y="166"/>
                    <a:pt x="205" y="165"/>
                  </a:cubicBezTo>
                  <a:cubicBezTo>
                    <a:pt x="205" y="165"/>
                    <a:pt x="205" y="165"/>
                    <a:pt x="205" y="165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44" y="131"/>
                    <a:pt x="144" y="125"/>
                    <a:pt x="142" y="119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7" y="101"/>
                    <a:pt x="166" y="105"/>
                    <a:pt x="168" y="10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4"/>
                    <a:pt x="171" y="104"/>
                  </a:cubicBezTo>
                  <a:cubicBezTo>
                    <a:pt x="174" y="107"/>
                    <a:pt x="179" y="108"/>
                    <a:pt x="183" y="106"/>
                  </a:cubicBezTo>
                  <a:cubicBezTo>
                    <a:pt x="188" y="104"/>
                    <a:pt x="191" y="98"/>
                    <a:pt x="190" y="92"/>
                  </a:cubicBezTo>
                  <a:cubicBezTo>
                    <a:pt x="191" y="93"/>
                    <a:pt x="191" y="93"/>
                    <a:pt x="191" y="94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95" y="92"/>
                    <a:pt x="195" y="92"/>
                    <a:pt x="195" y="92"/>
                  </a:cubicBezTo>
                  <a:cubicBezTo>
                    <a:pt x="194" y="89"/>
                    <a:pt x="191" y="88"/>
                    <a:pt x="188" y="88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2" y="45"/>
                    <a:pt x="167" y="43"/>
                    <a:pt x="162" y="43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8" y="46"/>
                    <a:pt x="96" y="46"/>
                    <a:pt x="94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48"/>
                    <a:pt x="88" y="50"/>
                    <a:pt x="86" y="5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5" y="48"/>
                    <a:pt x="8" y="49"/>
                    <a:pt x="4" y="54"/>
                  </a:cubicBezTo>
                  <a:cubicBezTo>
                    <a:pt x="0" y="59"/>
                    <a:pt x="0" y="66"/>
                    <a:pt x="5" y="70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3" y="101"/>
                    <a:pt x="48" y="102"/>
                    <a:pt x="53" y="99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77" y="139"/>
                    <a:pt x="77" y="139"/>
                    <a:pt x="77" y="139"/>
                  </a:cubicBezTo>
                  <a:cubicBezTo>
                    <a:pt x="72" y="141"/>
                    <a:pt x="68" y="146"/>
                    <a:pt x="68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68" y="151"/>
                    <a:pt x="68" y="151"/>
                    <a:pt x="68" y="152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1" y="214"/>
                    <a:pt x="47" y="222"/>
                    <a:pt x="50" y="229"/>
                  </a:cubicBezTo>
                  <a:cubicBezTo>
                    <a:pt x="53" y="235"/>
                    <a:pt x="60" y="239"/>
                    <a:pt x="67" y="236"/>
                  </a:cubicBezTo>
                  <a:cubicBezTo>
                    <a:pt x="84" y="229"/>
                    <a:pt x="84" y="229"/>
                    <a:pt x="84" y="229"/>
                  </a:cubicBezTo>
                  <a:cubicBezTo>
                    <a:pt x="89" y="228"/>
                    <a:pt x="92" y="224"/>
                    <a:pt x="92" y="21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26" y="175"/>
                    <a:pt x="126" y="175"/>
                    <a:pt x="126" y="175"/>
                  </a:cubicBezTo>
                  <a:cubicBezTo>
                    <a:pt x="128" y="181"/>
                    <a:pt x="133" y="184"/>
                    <a:pt x="138" y="18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196" y="201"/>
                    <a:pt x="196" y="201"/>
                    <a:pt x="196" y="201"/>
                  </a:cubicBezTo>
                  <a:cubicBezTo>
                    <a:pt x="198" y="208"/>
                    <a:pt x="205" y="211"/>
                    <a:pt x="212" y="209"/>
                  </a:cubicBezTo>
                  <a:cubicBezTo>
                    <a:pt x="219" y="207"/>
                    <a:pt x="222" y="200"/>
                    <a:pt x="220" y="193"/>
                  </a:cubicBezTo>
                  <a:lnTo>
                    <a:pt x="214" y="174"/>
                  </a:lnTo>
                  <a:close/>
                  <a:moveTo>
                    <a:pt x="170" y="118"/>
                  </a:moveTo>
                  <a:cubicBezTo>
                    <a:pt x="190" y="154"/>
                    <a:pt x="190" y="154"/>
                    <a:pt x="190" y="15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05" y="98"/>
                    <a:pt x="205" y="98"/>
                    <a:pt x="205" y="98"/>
                  </a:cubicBezTo>
                  <a:lnTo>
                    <a:pt x="170" y="118"/>
                  </a:lnTo>
                  <a:close/>
                  <a:moveTo>
                    <a:pt x="232" y="124"/>
                  </a:moveTo>
                  <a:cubicBezTo>
                    <a:pt x="217" y="98"/>
                    <a:pt x="217" y="98"/>
                    <a:pt x="217" y="98"/>
                  </a:cubicBezTo>
                  <a:cubicBezTo>
                    <a:pt x="215" y="95"/>
                    <a:pt x="212" y="94"/>
                    <a:pt x="209" y="96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2" y="130"/>
                    <a:pt x="233" y="127"/>
                    <a:pt x="232" y="124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2" name="Freeform 27"/>
            <p:cNvSpPr>
              <a:spLocks noEditPoints="1"/>
            </p:cNvSpPr>
            <p:nvPr/>
          </p:nvSpPr>
          <p:spPr>
            <a:xfrm>
              <a:off x="2038408" y="3813999"/>
              <a:ext cx="315409" cy="2262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2" h="188">
                  <a:moveTo>
                    <a:pt x="232" y="98"/>
                  </a:moveTo>
                  <a:cubicBezTo>
                    <a:pt x="232" y="110"/>
                    <a:pt x="223" y="119"/>
                    <a:pt x="212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33" y="119"/>
                    <a:pt x="24" y="110"/>
                    <a:pt x="24" y="9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22"/>
                    <a:pt x="33" y="13"/>
                    <a:pt x="44" y="13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23" y="13"/>
                    <a:pt x="232" y="22"/>
                    <a:pt x="232" y="33"/>
                  </a:cubicBezTo>
                  <a:lnTo>
                    <a:pt x="232" y="98"/>
                  </a:lnTo>
                  <a:close/>
                  <a:moveTo>
                    <a:pt x="260" y="172"/>
                  </a:moveTo>
                  <a:cubicBezTo>
                    <a:pt x="259" y="175"/>
                    <a:pt x="252" y="178"/>
                    <a:pt x="242" y="178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10" y="178"/>
                    <a:pt x="3" y="175"/>
                    <a:pt x="2" y="172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0" y="185"/>
                    <a:pt x="9" y="188"/>
                    <a:pt x="20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54" y="188"/>
                    <a:pt x="262" y="185"/>
                    <a:pt x="260" y="180"/>
                  </a:cubicBezTo>
                  <a:lnTo>
                    <a:pt x="260" y="172"/>
                  </a:lnTo>
                  <a:close/>
                  <a:moveTo>
                    <a:pt x="242" y="172"/>
                  </a:moveTo>
                  <a:cubicBezTo>
                    <a:pt x="20" y="172"/>
                    <a:pt x="20" y="172"/>
                    <a:pt x="20" y="172"/>
                  </a:cubicBezTo>
                  <a:cubicBezTo>
                    <a:pt x="9" y="172"/>
                    <a:pt x="0" y="169"/>
                    <a:pt x="2" y="164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14" y="131"/>
                    <a:pt x="21" y="128"/>
                    <a:pt x="29" y="127"/>
                  </a:cubicBezTo>
                  <a:cubicBezTo>
                    <a:pt x="19" y="122"/>
                    <a:pt x="12" y="111"/>
                    <a:pt x="12" y="98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24"/>
                    <a:pt x="16" y="16"/>
                    <a:pt x="22" y="10"/>
                  </a:cubicBezTo>
                  <a:cubicBezTo>
                    <a:pt x="27" y="4"/>
                    <a:pt x="35" y="0"/>
                    <a:pt x="4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0"/>
                    <a:pt x="244" y="15"/>
                    <a:pt x="244" y="33"/>
                  </a:cubicBezTo>
                  <a:cubicBezTo>
                    <a:pt x="244" y="98"/>
                    <a:pt x="244" y="98"/>
                    <a:pt x="244" y="98"/>
                  </a:cubicBezTo>
                  <a:cubicBezTo>
                    <a:pt x="244" y="110"/>
                    <a:pt x="237" y="121"/>
                    <a:pt x="228" y="127"/>
                  </a:cubicBezTo>
                  <a:cubicBezTo>
                    <a:pt x="228" y="127"/>
                    <a:pt x="228" y="127"/>
                    <a:pt x="228" y="127"/>
                  </a:cubicBezTo>
                  <a:cubicBezTo>
                    <a:pt x="238" y="127"/>
                    <a:pt x="248" y="130"/>
                    <a:pt x="249" y="134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2" y="169"/>
                    <a:pt x="254" y="172"/>
                    <a:pt x="242" y="172"/>
                  </a:cubicBezTo>
                  <a:close/>
                  <a:moveTo>
                    <a:pt x="83" y="153"/>
                  </a:moveTo>
                  <a:cubicBezTo>
                    <a:pt x="89" y="153"/>
                    <a:pt x="94" y="151"/>
                    <a:pt x="95" y="149"/>
                  </a:cubicBezTo>
                  <a:cubicBezTo>
                    <a:pt x="95" y="146"/>
                    <a:pt x="90" y="144"/>
                    <a:pt x="84" y="144"/>
                  </a:cubicBezTo>
                  <a:cubicBezTo>
                    <a:pt x="78" y="144"/>
                    <a:pt x="72" y="146"/>
                    <a:pt x="72" y="149"/>
                  </a:cubicBezTo>
                  <a:cubicBezTo>
                    <a:pt x="71" y="151"/>
                    <a:pt x="76" y="153"/>
                    <a:pt x="83" y="153"/>
                  </a:cubicBezTo>
                  <a:close/>
                  <a:moveTo>
                    <a:pt x="81" y="137"/>
                  </a:moveTo>
                  <a:cubicBezTo>
                    <a:pt x="81" y="134"/>
                    <a:pt x="77" y="132"/>
                    <a:pt x="71" y="132"/>
                  </a:cubicBezTo>
                  <a:cubicBezTo>
                    <a:pt x="65" y="132"/>
                    <a:pt x="60" y="134"/>
                    <a:pt x="59" y="137"/>
                  </a:cubicBezTo>
                  <a:cubicBezTo>
                    <a:pt x="59" y="139"/>
                    <a:pt x="63" y="141"/>
                    <a:pt x="69" y="141"/>
                  </a:cubicBezTo>
                  <a:cubicBezTo>
                    <a:pt x="75" y="141"/>
                    <a:pt x="81" y="139"/>
                    <a:pt x="81" y="137"/>
                  </a:cubicBezTo>
                  <a:close/>
                  <a:moveTo>
                    <a:pt x="100" y="141"/>
                  </a:moveTo>
                  <a:cubicBezTo>
                    <a:pt x="106" y="141"/>
                    <a:pt x="111" y="139"/>
                    <a:pt x="112" y="137"/>
                  </a:cubicBezTo>
                  <a:cubicBezTo>
                    <a:pt x="112" y="134"/>
                    <a:pt x="107" y="132"/>
                    <a:pt x="101" y="132"/>
                  </a:cubicBezTo>
                  <a:cubicBezTo>
                    <a:pt x="95" y="132"/>
                    <a:pt x="90" y="134"/>
                    <a:pt x="90" y="137"/>
                  </a:cubicBezTo>
                  <a:cubicBezTo>
                    <a:pt x="89" y="139"/>
                    <a:pt x="94" y="141"/>
                    <a:pt x="100" y="141"/>
                  </a:cubicBezTo>
                  <a:close/>
                  <a:moveTo>
                    <a:pt x="103" y="149"/>
                  </a:moveTo>
                  <a:cubicBezTo>
                    <a:pt x="103" y="151"/>
                    <a:pt x="108" y="153"/>
                    <a:pt x="115" y="153"/>
                  </a:cubicBezTo>
                  <a:cubicBezTo>
                    <a:pt x="121" y="153"/>
                    <a:pt x="126" y="151"/>
                    <a:pt x="126" y="149"/>
                  </a:cubicBezTo>
                  <a:cubicBezTo>
                    <a:pt x="126" y="146"/>
                    <a:pt x="121" y="144"/>
                    <a:pt x="115" y="144"/>
                  </a:cubicBezTo>
                  <a:cubicBezTo>
                    <a:pt x="109" y="144"/>
                    <a:pt x="104" y="146"/>
                    <a:pt x="103" y="149"/>
                  </a:cubicBezTo>
                  <a:close/>
                  <a:moveTo>
                    <a:pt x="131" y="141"/>
                  </a:moveTo>
                  <a:cubicBezTo>
                    <a:pt x="137" y="141"/>
                    <a:pt x="142" y="139"/>
                    <a:pt x="142" y="137"/>
                  </a:cubicBezTo>
                  <a:cubicBezTo>
                    <a:pt x="142" y="134"/>
                    <a:pt x="137" y="132"/>
                    <a:pt x="131" y="132"/>
                  </a:cubicBezTo>
                  <a:cubicBezTo>
                    <a:pt x="125" y="132"/>
                    <a:pt x="120" y="134"/>
                    <a:pt x="120" y="137"/>
                  </a:cubicBezTo>
                  <a:cubicBezTo>
                    <a:pt x="120" y="139"/>
                    <a:pt x="125" y="141"/>
                    <a:pt x="131" y="141"/>
                  </a:cubicBezTo>
                  <a:close/>
                  <a:moveTo>
                    <a:pt x="135" y="149"/>
                  </a:moveTo>
                  <a:cubicBezTo>
                    <a:pt x="135" y="151"/>
                    <a:pt x="140" y="153"/>
                    <a:pt x="147" y="153"/>
                  </a:cubicBezTo>
                  <a:cubicBezTo>
                    <a:pt x="153" y="153"/>
                    <a:pt x="158" y="151"/>
                    <a:pt x="158" y="149"/>
                  </a:cubicBezTo>
                  <a:cubicBezTo>
                    <a:pt x="158" y="146"/>
                    <a:pt x="152" y="144"/>
                    <a:pt x="146" y="144"/>
                  </a:cubicBezTo>
                  <a:cubicBezTo>
                    <a:pt x="140" y="144"/>
                    <a:pt x="135" y="146"/>
                    <a:pt x="135" y="149"/>
                  </a:cubicBezTo>
                  <a:close/>
                  <a:moveTo>
                    <a:pt x="162" y="141"/>
                  </a:moveTo>
                  <a:cubicBezTo>
                    <a:pt x="168" y="141"/>
                    <a:pt x="173" y="139"/>
                    <a:pt x="173" y="137"/>
                  </a:cubicBezTo>
                  <a:cubicBezTo>
                    <a:pt x="172" y="134"/>
                    <a:pt x="167" y="132"/>
                    <a:pt x="161" y="132"/>
                  </a:cubicBezTo>
                  <a:cubicBezTo>
                    <a:pt x="155" y="132"/>
                    <a:pt x="150" y="134"/>
                    <a:pt x="151" y="137"/>
                  </a:cubicBezTo>
                  <a:cubicBezTo>
                    <a:pt x="151" y="139"/>
                    <a:pt x="156" y="141"/>
                    <a:pt x="162" y="141"/>
                  </a:cubicBezTo>
                  <a:close/>
                  <a:moveTo>
                    <a:pt x="167" y="149"/>
                  </a:moveTo>
                  <a:cubicBezTo>
                    <a:pt x="167" y="151"/>
                    <a:pt x="172" y="153"/>
                    <a:pt x="179" y="153"/>
                  </a:cubicBezTo>
                  <a:cubicBezTo>
                    <a:pt x="185" y="153"/>
                    <a:pt x="190" y="151"/>
                    <a:pt x="189" y="149"/>
                  </a:cubicBezTo>
                  <a:cubicBezTo>
                    <a:pt x="189" y="146"/>
                    <a:pt x="184" y="144"/>
                    <a:pt x="177" y="144"/>
                  </a:cubicBezTo>
                  <a:cubicBezTo>
                    <a:pt x="171" y="144"/>
                    <a:pt x="166" y="146"/>
                    <a:pt x="167" y="149"/>
                  </a:cubicBezTo>
                  <a:close/>
                  <a:moveTo>
                    <a:pt x="193" y="141"/>
                  </a:moveTo>
                  <a:cubicBezTo>
                    <a:pt x="199" y="141"/>
                    <a:pt x="204" y="139"/>
                    <a:pt x="203" y="137"/>
                  </a:cubicBezTo>
                  <a:cubicBezTo>
                    <a:pt x="203" y="134"/>
                    <a:pt x="197" y="132"/>
                    <a:pt x="191" y="132"/>
                  </a:cubicBezTo>
                  <a:cubicBezTo>
                    <a:pt x="185" y="132"/>
                    <a:pt x="181" y="134"/>
                    <a:pt x="181" y="137"/>
                  </a:cubicBezTo>
                  <a:cubicBezTo>
                    <a:pt x="181" y="139"/>
                    <a:pt x="187" y="141"/>
                    <a:pt x="193" y="141"/>
                  </a:cubicBezTo>
                  <a:close/>
                  <a:moveTo>
                    <a:pt x="44" y="127"/>
                  </a:moveTo>
                  <a:cubicBezTo>
                    <a:pt x="212" y="127"/>
                    <a:pt x="212" y="127"/>
                    <a:pt x="212" y="127"/>
                  </a:cubicBezTo>
                  <a:cubicBezTo>
                    <a:pt x="227" y="127"/>
                    <a:pt x="239" y="114"/>
                    <a:pt x="239" y="98"/>
                  </a:cubicBezTo>
                  <a:cubicBezTo>
                    <a:pt x="239" y="33"/>
                    <a:pt x="239" y="33"/>
                    <a:pt x="239" y="33"/>
                  </a:cubicBezTo>
                  <a:cubicBezTo>
                    <a:pt x="239" y="17"/>
                    <a:pt x="227" y="5"/>
                    <a:pt x="212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6" y="5"/>
                    <a:pt x="30" y="7"/>
                    <a:pt x="24" y="13"/>
                  </a:cubicBezTo>
                  <a:cubicBezTo>
                    <a:pt x="19" y="18"/>
                    <a:pt x="17" y="25"/>
                    <a:pt x="17" y="33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4"/>
                    <a:pt x="29" y="127"/>
                    <a:pt x="44" y="127"/>
                  </a:cubicBezTo>
                  <a:close/>
                  <a:moveTo>
                    <a:pt x="38" y="141"/>
                  </a:moveTo>
                  <a:cubicBezTo>
                    <a:pt x="44" y="141"/>
                    <a:pt x="50" y="139"/>
                    <a:pt x="51" y="137"/>
                  </a:cubicBezTo>
                  <a:cubicBezTo>
                    <a:pt x="51" y="134"/>
                    <a:pt x="47" y="132"/>
                    <a:pt x="41" y="132"/>
                  </a:cubicBezTo>
                  <a:cubicBezTo>
                    <a:pt x="35" y="132"/>
                    <a:pt x="29" y="134"/>
                    <a:pt x="29" y="137"/>
                  </a:cubicBezTo>
                  <a:cubicBezTo>
                    <a:pt x="28" y="139"/>
                    <a:pt x="32" y="141"/>
                    <a:pt x="38" y="141"/>
                  </a:cubicBezTo>
                  <a:close/>
                  <a:moveTo>
                    <a:pt x="51" y="153"/>
                  </a:moveTo>
                  <a:cubicBezTo>
                    <a:pt x="57" y="153"/>
                    <a:pt x="62" y="151"/>
                    <a:pt x="63" y="149"/>
                  </a:cubicBezTo>
                  <a:cubicBezTo>
                    <a:pt x="63" y="146"/>
                    <a:pt x="59" y="144"/>
                    <a:pt x="53" y="144"/>
                  </a:cubicBezTo>
                  <a:cubicBezTo>
                    <a:pt x="46" y="144"/>
                    <a:pt x="41" y="146"/>
                    <a:pt x="40" y="149"/>
                  </a:cubicBezTo>
                  <a:cubicBezTo>
                    <a:pt x="40" y="151"/>
                    <a:pt x="44" y="153"/>
                    <a:pt x="51" y="153"/>
                  </a:cubicBezTo>
                  <a:close/>
                  <a:moveTo>
                    <a:pt x="207" y="163"/>
                  </a:moveTo>
                  <a:cubicBezTo>
                    <a:pt x="207" y="161"/>
                    <a:pt x="202" y="159"/>
                    <a:pt x="196" y="159"/>
                  </a:cubicBezTo>
                  <a:cubicBezTo>
                    <a:pt x="66" y="159"/>
                    <a:pt x="66" y="159"/>
                    <a:pt x="66" y="159"/>
                  </a:cubicBezTo>
                  <a:cubicBezTo>
                    <a:pt x="61" y="159"/>
                    <a:pt x="55" y="161"/>
                    <a:pt x="55" y="163"/>
                  </a:cubicBezTo>
                  <a:cubicBezTo>
                    <a:pt x="54" y="165"/>
                    <a:pt x="59" y="167"/>
                    <a:pt x="65" y="167"/>
                  </a:cubicBezTo>
                  <a:cubicBezTo>
                    <a:pt x="197" y="167"/>
                    <a:pt x="197" y="167"/>
                    <a:pt x="197" y="167"/>
                  </a:cubicBezTo>
                  <a:cubicBezTo>
                    <a:pt x="203" y="167"/>
                    <a:pt x="208" y="165"/>
                    <a:pt x="207" y="163"/>
                  </a:cubicBezTo>
                  <a:close/>
                  <a:moveTo>
                    <a:pt x="221" y="149"/>
                  </a:moveTo>
                  <a:cubicBezTo>
                    <a:pt x="220" y="146"/>
                    <a:pt x="215" y="144"/>
                    <a:pt x="209" y="144"/>
                  </a:cubicBezTo>
                  <a:cubicBezTo>
                    <a:pt x="202" y="144"/>
                    <a:pt x="198" y="146"/>
                    <a:pt x="198" y="149"/>
                  </a:cubicBezTo>
                  <a:cubicBezTo>
                    <a:pt x="199" y="151"/>
                    <a:pt x="204" y="153"/>
                    <a:pt x="211" y="153"/>
                  </a:cubicBezTo>
                  <a:cubicBezTo>
                    <a:pt x="217" y="153"/>
                    <a:pt x="222" y="151"/>
                    <a:pt x="221" y="149"/>
                  </a:cubicBezTo>
                  <a:close/>
                  <a:moveTo>
                    <a:pt x="234" y="137"/>
                  </a:moveTo>
                  <a:cubicBezTo>
                    <a:pt x="233" y="134"/>
                    <a:pt x="227" y="132"/>
                    <a:pt x="221" y="132"/>
                  </a:cubicBezTo>
                  <a:cubicBezTo>
                    <a:pt x="215" y="132"/>
                    <a:pt x="211" y="134"/>
                    <a:pt x="212" y="137"/>
                  </a:cubicBezTo>
                  <a:cubicBezTo>
                    <a:pt x="212" y="139"/>
                    <a:pt x="218" y="141"/>
                    <a:pt x="224" y="141"/>
                  </a:cubicBezTo>
                  <a:cubicBezTo>
                    <a:pt x="230" y="141"/>
                    <a:pt x="234" y="139"/>
                    <a:pt x="234" y="137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48134" name="直接连接符 2"/>
          <p:cNvCxnSpPr/>
          <p:nvPr/>
        </p:nvCxnSpPr>
        <p:spPr>
          <a:xfrm>
            <a:off x="3224213" y="3146425"/>
            <a:ext cx="5235575" cy="0"/>
          </a:xfrm>
          <a:prstGeom prst="line">
            <a:avLst/>
          </a:prstGeom>
          <a:ln w="9525" cap="flat" cmpd="sng">
            <a:solidFill>
              <a:srgbClr val="FF897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135" name="直接连接符 76"/>
          <p:cNvCxnSpPr/>
          <p:nvPr/>
        </p:nvCxnSpPr>
        <p:spPr>
          <a:xfrm>
            <a:off x="3224213" y="4538663"/>
            <a:ext cx="5235575" cy="0"/>
          </a:xfrm>
          <a:prstGeom prst="line">
            <a:avLst/>
          </a:prstGeom>
          <a:ln w="9525" cap="flat" cmpd="sng">
            <a:solidFill>
              <a:srgbClr val="ED454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136" name="直接连接符 77"/>
          <p:cNvCxnSpPr/>
          <p:nvPr/>
        </p:nvCxnSpPr>
        <p:spPr>
          <a:xfrm>
            <a:off x="3224213" y="5883275"/>
            <a:ext cx="5235575" cy="0"/>
          </a:xfrm>
          <a:prstGeom prst="line">
            <a:avLst/>
          </a:prstGeom>
          <a:ln w="9525" cap="flat" cmpd="sng">
            <a:solidFill>
              <a:srgbClr val="D3313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spli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541338" y="968375"/>
            <a:ext cx="8382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可以用以下的三元组来表示：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ADT =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数据对象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上的关系集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上的操作集 </a:t>
            </a:r>
          </a:p>
        </p:txBody>
      </p:sp>
      <p:sp>
        <p:nvSpPr>
          <p:cNvPr id="430086" name="Rectangle 6"/>
          <p:cNvSpPr>
            <a:spLocks noChangeArrowheads="1"/>
          </p:cNvSpPr>
          <p:nvPr/>
        </p:nvSpPr>
        <p:spPr bwMode="auto">
          <a:xfrm>
            <a:off x="685800" y="4143375"/>
            <a:ext cx="7986713" cy="24622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ADT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抽象数据类型名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对象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数据对象的定义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数据关系的定义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基本操作的定义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 ADT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抽象数据类型名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33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682625" y="3678238"/>
            <a:ext cx="7988300" cy="461963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常用定义格式</a:t>
            </a:r>
          </a:p>
        </p:txBody>
      </p:sp>
      <p:sp>
        <p:nvSpPr>
          <p:cNvPr id="430088" name="Line 8"/>
          <p:cNvSpPr>
            <a:spLocks noChangeShapeType="1"/>
          </p:cNvSpPr>
          <p:nvPr/>
        </p:nvSpPr>
        <p:spPr bwMode="auto">
          <a:xfrm flipH="1">
            <a:off x="3062288" y="2278063"/>
            <a:ext cx="714375" cy="460375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089" name="Line 9"/>
          <p:cNvSpPr>
            <a:spLocks noChangeShapeType="1"/>
          </p:cNvSpPr>
          <p:nvPr/>
        </p:nvSpPr>
        <p:spPr bwMode="auto">
          <a:xfrm>
            <a:off x="4430713" y="2260600"/>
            <a:ext cx="0" cy="5334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090" name="Line 10"/>
          <p:cNvSpPr>
            <a:spLocks noChangeShapeType="1"/>
          </p:cNvSpPr>
          <p:nvPr/>
        </p:nvSpPr>
        <p:spPr bwMode="auto">
          <a:xfrm>
            <a:off x="5083175" y="2260600"/>
            <a:ext cx="855663" cy="550863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27088" y="188913"/>
            <a:ext cx="322262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30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30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30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4300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30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430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430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430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30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5" grpId="0" build="p" advAuto="1000"/>
      <p:bldP spid="430086" grpId="0" build="p" animBg="1" advAuto="1000"/>
      <p:bldP spid="43008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/>
          <p:cNvSpPr txBox="1">
            <a:spLocks noChangeArrowheads="1"/>
          </p:cNvSpPr>
          <p:nvPr/>
        </p:nvSpPr>
        <p:spPr bwMode="auto">
          <a:xfrm>
            <a:off x="250825" y="1096963"/>
            <a:ext cx="325913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1" name="Oval 3"/>
          <p:cNvSpPr>
            <a:spLocks noChangeArrowheads="1"/>
          </p:cNvSpPr>
          <p:nvPr/>
        </p:nvSpPr>
        <p:spPr bwMode="auto">
          <a:xfrm>
            <a:off x="1925638" y="2357438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2" name="Oval 4"/>
          <p:cNvSpPr>
            <a:spLocks noChangeArrowheads="1"/>
          </p:cNvSpPr>
          <p:nvPr/>
        </p:nvSpPr>
        <p:spPr bwMode="auto">
          <a:xfrm>
            <a:off x="3221038" y="2024063"/>
            <a:ext cx="8382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3" name="Oval 5"/>
          <p:cNvSpPr>
            <a:spLocks noChangeArrowheads="1"/>
          </p:cNvSpPr>
          <p:nvPr/>
        </p:nvSpPr>
        <p:spPr bwMode="auto">
          <a:xfrm>
            <a:off x="4579938" y="2836863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4" name="Oval 6"/>
          <p:cNvSpPr>
            <a:spLocks noChangeArrowheads="1"/>
          </p:cNvSpPr>
          <p:nvPr/>
        </p:nvSpPr>
        <p:spPr bwMode="auto">
          <a:xfrm>
            <a:off x="5065713" y="1757363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5" name="Oval 7"/>
          <p:cNvSpPr>
            <a:spLocks noChangeArrowheads="1"/>
          </p:cNvSpPr>
          <p:nvPr/>
        </p:nvSpPr>
        <p:spPr bwMode="auto">
          <a:xfrm>
            <a:off x="7234238" y="2913063"/>
            <a:ext cx="8382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6" name="Oval 8"/>
          <p:cNvSpPr>
            <a:spLocks noChangeArrowheads="1"/>
          </p:cNvSpPr>
          <p:nvPr/>
        </p:nvSpPr>
        <p:spPr bwMode="auto">
          <a:xfrm>
            <a:off x="6726238" y="1643063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497" name="Oval 9"/>
          <p:cNvSpPr>
            <a:spLocks noChangeArrowheads="1"/>
          </p:cNvSpPr>
          <p:nvPr/>
        </p:nvSpPr>
        <p:spPr bwMode="auto">
          <a:xfrm>
            <a:off x="8135938" y="2154238"/>
            <a:ext cx="762000" cy="3048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0" name="Text Box 15"/>
          <p:cNvSpPr txBox="1">
            <a:spLocks noChangeArrowheads="1"/>
          </p:cNvSpPr>
          <p:nvPr/>
        </p:nvSpPr>
        <p:spPr bwMode="auto">
          <a:xfrm>
            <a:off x="2573338" y="4056063"/>
            <a:ext cx="5218113" cy="523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查找   　插入　  删除         修改 </a:t>
            </a:r>
          </a:p>
        </p:txBody>
      </p:sp>
      <p:cxnSp>
        <p:nvCxnSpPr>
          <p:cNvPr id="50187" name="AutoShape 16"/>
          <p:cNvCxnSpPr/>
          <p:nvPr/>
        </p:nvCxnSpPr>
        <p:spPr>
          <a:xfrm rot="5400000">
            <a:off x="7435850" y="2746375"/>
            <a:ext cx="1400175" cy="1143000"/>
          </a:xfrm>
          <a:prstGeom prst="curvedConnector3">
            <a:avLst>
              <a:gd name="adj1" fmla="val 50000"/>
            </a:avLst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cxnSp>
      <p:sp>
        <p:nvSpPr>
          <p:cNvPr id="45072" name="Line 17"/>
          <p:cNvSpPr>
            <a:spLocks noChangeShapeType="1"/>
          </p:cNvSpPr>
          <p:nvPr/>
        </p:nvSpPr>
        <p:spPr bwMode="auto">
          <a:xfrm>
            <a:off x="2462213" y="2870200"/>
            <a:ext cx="301625" cy="1147763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>
            <a:off x="2916238" y="2570163"/>
            <a:ext cx="663575" cy="14478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4" name="Line 19"/>
          <p:cNvSpPr>
            <a:spLocks noChangeShapeType="1"/>
          </p:cNvSpPr>
          <p:nvPr/>
        </p:nvSpPr>
        <p:spPr bwMode="auto">
          <a:xfrm flipH="1">
            <a:off x="2992438" y="2265363"/>
            <a:ext cx="2362200" cy="1752600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5" name="Line 20"/>
          <p:cNvSpPr>
            <a:spLocks noChangeShapeType="1"/>
          </p:cNvSpPr>
          <p:nvPr/>
        </p:nvSpPr>
        <p:spPr bwMode="auto">
          <a:xfrm flipH="1">
            <a:off x="3297238" y="3332163"/>
            <a:ext cx="14986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6" name="Line 21"/>
          <p:cNvSpPr>
            <a:spLocks noChangeShapeType="1"/>
          </p:cNvSpPr>
          <p:nvPr/>
        </p:nvSpPr>
        <p:spPr bwMode="auto">
          <a:xfrm flipH="1">
            <a:off x="3525838" y="2357438"/>
            <a:ext cx="4572000" cy="166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7" name="Line 22"/>
          <p:cNvSpPr>
            <a:spLocks noChangeShapeType="1"/>
          </p:cNvSpPr>
          <p:nvPr/>
        </p:nvSpPr>
        <p:spPr bwMode="auto">
          <a:xfrm>
            <a:off x="3744913" y="2570163"/>
            <a:ext cx="466725" cy="14478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8" name="Line 23"/>
          <p:cNvSpPr>
            <a:spLocks noChangeShapeType="1"/>
          </p:cNvSpPr>
          <p:nvPr/>
        </p:nvSpPr>
        <p:spPr bwMode="auto">
          <a:xfrm flipH="1">
            <a:off x="4364038" y="2535238"/>
            <a:ext cx="3898900" cy="1406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79" name="Line 24"/>
          <p:cNvSpPr>
            <a:spLocks noChangeShapeType="1"/>
          </p:cNvSpPr>
          <p:nvPr/>
        </p:nvSpPr>
        <p:spPr bwMode="auto">
          <a:xfrm>
            <a:off x="4948238" y="3370263"/>
            <a:ext cx="558800" cy="6477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0" name="Line 25"/>
          <p:cNvSpPr>
            <a:spLocks noChangeShapeType="1"/>
          </p:cNvSpPr>
          <p:nvPr/>
        </p:nvSpPr>
        <p:spPr bwMode="auto">
          <a:xfrm>
            <a:off x="5507038" y="2265363"/>
            <a:ext cx="1219200" cy="1752600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1" name="Line 26"/>
          <p:cNvSpPr>
            <a:spLocks noChangeShapeType="1"/>
          </p:cNvSpPr>
          <p:nvPr/>
        </p:nvSpPr>
        <p:spPr bwMode="auto">
          <a:xfrm flipH="1">
            <a:off x="6878638" y="2176463"/>
            <a:ext cx="228600" cy="184150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2" name="Line 27"/>
          <p:cNvSpPr>
            <a:spLocks noChangeShapeType="1"/>
          </p:cNvSpPr>
          <p:nvPr/>
        </p:nvSpPr>
        <p:spPr bwMode="auto">
          <a:xfrm flipH="1">
            <a:off x="7259638" y="3446463"/>
            <a:ext cx="266700" cy="571500"/>
          </a:xfrm>
          <a:prstGeom prst="line">
            <a:avLst/>
          </a:prstGeom>
          <a:noFill/>
          <a:ln w="19050">
            <a:solidFill>
              <a:srgbClr val="808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9519" name="Rectangle 31"/>
          <p:cNvSpPr>
            <a:spLocks noChangeArrowheads="1"/>
          </p:cNvSpPr>
          <p:nvPr/>
        </p:nvSpPr>
        <p:spPr bwMode="auto">
          <a:xfrm>
            <a:off x="2573338" y="5456238"/>
            <a:ext cx="5218113" cy="533400"/>
          </a:xfrm>
          <a:prstGeom prst="rect">
            <a:avLst/>
          </a:prstGeom>
          <a:solidFill>
            <a:srgbClr val="99CCFF"/>
          </a:solidFill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7" name="Line 32"/>
          <p:cNvSpPr>
            <a:spLocks noChangeShapeType="1"/>
          </p:cNvSpPr>
          <p:nvPr/>
        </p:nvSpPr>
        <p:spPr bwMode="auto">
          <a:xfrm flipH="1" flipV="1">
            <a:off x="3076575" y="4654550"/>
            <a:ext cx="304800" cy="7620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8" name="Line 33"/>
          <p:cNvSpPr>
            <a:spLocks noChangeShapeType="1"/>
          </p:cNvSpPr>
          <p:nvPr/>
        </p:nvSpPr>
        <p:spPr bwMode="auto">
          <a:xfrm>
            <a:off x="4406900" y="4648200"/>
            <a:ext cx="304800" cy="7620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89" name="Line 34"/>
          <p:cNvSpPr>
            <a:spLocks noChangeShapeType="1"/>
          </p:cNvSpPr>
          <p:nvPr/>
        </p:nvSpPr>
        <p:spPr bwMode="auto">
          <a:xfrm flipH="1">
            <a:off x="5359400" y="4654550"/>
            <a:ext cx="300038" cy="752475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90" name="Line 35"/>
          <p:cNvSpPr>
            <a:spLocks noChangeShapeType="1"/>
          </p:cNvSpPr>
          <p:nvPr/>
        </p:nvSpPr>
        <p:spPr bwMode="auto">
          <a:xfrm flipH="1">
            <a:off x="6457950" y="4645025"/>
            <a:ext cx="609600" cy="7620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91" name="AutoShape 36"/>
          <p:cNvSpPr/>
          <p:nvPr/>
        </p:nvSpPr>
        <p:spPr bwMode="auto">
          <a:xfrm>
            <a:off x="142875" y="4024313"/>
            <a:ext cx="2022475" cy="638175"/>
          </a:xfrm>
          <a:prstGeom prst="borderCallout2">
            <a:avLst>
              <a:gd name="adj1" fmla="val 65981"/>
              <a:gd name="adj2" fmla="val 102370"/>
              <a:gd name="adj3" fmla="val 65980"/>
              <a:gd name="adj4" fmla="val 130143"/>
              <a:gd name="adj5" fmla="val 65980"/>
              <a:gd name="adj6" fmla="val 153654"/>
            </a:avLst>
          </a:prstGeom>
          <a:noFill/>
          <a:ln w="9525">
            <a:noFill/>
            <a:miter lim="800000"/>
          </a:ln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接口或用户界面</a:t>
            </a:r>
          </a:p>
        </p:txBody>
      </p:sp>
      <p:sp>
        <p:nvSpPr>
          <p:cNvPr id="45092" name="AutoShape 37"/>
          <p:cNvSpPr/>
          <p:nvPr/>
        </p:nvSpPr>
        <p:spPr bwMode="auto">
          <a:xfrm>
            <a:off x="269875" y="5257800"/>
            <a:ext cx="1895475" cy="963613"/>
          </a:xfrm>
          <a:prstGeom prst="borderCallout2">
            <a:avLst>
              <a:gd name="adj1" fmla="val 50007"/>
              <a:gd name="adj2" fmla="val 104924"/>
              <a:gd name="adj3" fmla="val 50007"/>
              <a:gd name="adj4" fmla="val 130148"/>
              <a:gd name="adj5" fmla="val 50007"/>
              <a:gd name="adj6" fmla="val 148608"/>
            </a:avLst>
          </a:prstGeom>
          <a:noFill/>
          <a:ln w="9525">
            <a:noFill/>
            <a:miter lim="800000"/>
          </a:ln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数据类型的物理实现封装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827088" y="188913"/>
            <a:ext cx="70977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信息隐蔽和数据封装，使用与实现相分离</a:t>
            </a:r>
          </a:p>
        </p:txBody>
      </p:sp>
      <p:cxnSp>
        <p:nvCxnSpPr>
          <p:cNvPr id="6" name="直接连接符 5"/>
          <p:cNvCxnSpPr>
            <a:stCxn id="45091" idx="4"/>
          </p:cNvCxnSpPr>
          <p:nvPr/>
        </p:nvCxnSpPr>
        <p:spPr bwMode="auto">
          <a:xfrm>
            <a:off x="2165350" y="4343400"/>
            <a:ext cx="29686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直接连接符 45"/>
          <p:cNvCxnSpPr/>
          <p:nvPr/>
        </p:nvCxnSpPr>
        <p:spPr bwMode="auto">
          <a:xfrm>
            <a:off x="2165350" y="5722938"/>
            <a:ext cx="29686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spli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1026"/>
          <p:cNvSpPr>
            <a:spLocks noChangeArrowheads="1"/>
          </p:cNvSpPr>
          <p:nvPr/>
        </p:nvSpPr>
        <p:spPr bwMode="auto">
          <a:xfrm>
            <a:off x="2274888" y="1576388"/>
            <a:ext cx="5230813" cy="28162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0066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平时成绩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40%</a:t>
            </a: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cs typeface="+mn-ea"/>
              </a:rPr>
              <a:t>考勤</a:t>
            </a:r>
            <a:r>
              <a:rPr lang="zh-CN" altLang="en-US" sz="2000" dirty="0">
                <a:latin typeface="+mn-lt"/>
                <a:ea typeface="+mn-ea"/>
                <a:cs typeface="+mn-ea"/>
              </a:rPr>
              <a:t>（</a:t>
            </a:r>
            <a:r>
              <a:rPr lang="en-US" altLang="zh-CN" sz="2000" dirty="0">
                <a:latin typeface="+mn-lt"/>
                <a:ea typeface="+mn-ea"/>
                <a:cs typeface="+mn-ea"/>
              </a:rPr>
              <a:t>10%</a:t>
            </a:r>
            <a:r>
              <a:rPr lang="zh-CN" altLang="en-US" sz="2000" dirty="0">
                <a:latin typeface="+mn-lt"/>
                <a:ea typeface="+mn-ea"/>
                <a:cs typeface="+mn-ea"/>
              </a:rPr>
              <a:t>）</a:t>
            </a:r>
            <a:endParaRPr lang="en-US" altLang="zh-CN" sz="2000" dirty="0">
              <a:latin typeface="+mn-lt"/>
              <a:ea typeface="+mn-ea"/>
              <a:cs typeface="+mn-ea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cs typeface="+mn-ea"/>
              </a:rPr>
              <a:t>课堂表现</a:t>
            </a:r>
            <a:r>
              <a:rPr lang="zh-CN" altLang="en-US" sz="2000" dirty="0">
                <a:latin typeface="+mn-lt"/>
                <a:ea typeface="+mn-ea"/>
                <a:cs typeface="+mn-ea"/>
              </a:rPr>
              <a:t>（</a:t>
            </a:r>
            <a:r>
              <a:rPr lang="en-US" altLang="zh-CN" sz="2000" dirty="0">
                <a:latin typeface="+mn-lt"/>
                <a:ea typeface="+mn-ea"/>
                <a:cs typeface="+mn-ea"/>
              </a:rPr>
              <a:t>10%</a:t>
            </a:r>
            <a:r>
              <a:rPr lang="zh-CN" altLang="en-US" sz="2000" dirty="0">
                <a:latin typeface="+mn-lt"/>
                <a:ea typeface="+mn-ea"/>
                <a:cs typeface="+mn-ea"/>
              </a:rPr>
              <a:t>）</a:t>
            </a:r>
            <a:endParaRPr lang="en-US" altLang="zh-CN" sz="2000" dirty="0">
              <a:latin typeface="+mn-lt"/>
              <a:ea typeface="+mn-ea"/>
              <a:cs typeface="+mn-ea"/>
            </a:endParaRPr>
          </a:p>
          <a:p>
            <a:pPr lvl="1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+mn-lt"/>
                <a:ea typeface="+mn-ea"/>
                <a:cs typeface="+mn-ea"/>
              </a:rPr>
              <a:t>实验（</a:t>
            </a:r>
            <a:r>
              <a:rPr lang="en-US" altLang="zh-CN" sz="2000" dirty="0">
                <a:latin typeface="+mn-lt"/>
                <a:ea typeface="+mn-ea"/>
                <a:cs typeface="+mn-ea"/>
              </a:rPr>
              <a:t>20%</a:t>
            </a:r>
            <a:r>
              <a:rPr lang="zh-CN" altLang="en-US" sz="2000" dirty="0">
                <a:latin typeface="+mn-lt"/>
                <a:ea typeface="+mn-ea"/>
                <a:cs typeface="+mn-ea"/>
              </a:rPr>
              <a:t>）</a:t>
            </a:r>
          </a:p>
          <a:p>
            <a:pPr marL="742950" marR="0" lvl="1" indent="-28575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290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考核方式</a:t>
            </a:r>
          </a:p>
        </p:txBody>
      </p:sp>
      <p:grpSp>
        <p:nvGrpSpPr>
          <p:cNvPr id="14340" name="组合 2"/>
          <p:cNvGrpSpPr/>
          <p:nvPr/>
        </p:nvGrpSpPr>
        <p:grpSpPr>
          <a:xfrm>
            <a:off x="7072313" y="5180013"/>
            <a:ext cx="1903412" cy="1597025"/>
            <a:chOff x="5924076" y="3677849"/>
            <a:chExt cx="3392208" cy="2847172"/>
          </a:xfrm>
        </p:grpSpPr>
        <p:grpSp>
          <p:nvGrpSpPr>
            <p:cNvPr id="14348" name="组合 4"/>
            <p:cNvGrpSpPr/>
            <p:nvPr/>
          </p:nvGrpSpPr>
          <p:grpSpPr>
            <a:xfrm>
              <a:off x="5924076" y="5623606"/>
              <a:ext cx="885685" cy="884225"/>
              <a:chOff x="5186121" y="3507044"/>
              <a:chExt cx="1010953" cy="1008922"/>
            </a:xfrm>
          </p:grpSpPr>
          <p:sp>
            <p:nvSpPr>
              <p:cNvPr id="6" name="Freeform 12"/>
              <p:cNvSpPr/>
              <p:nvPr/>
            </p:nvSpPr>
            <p:spPr bwMode="auto">
              <a:xfrm flipH="1">
                <a:off x="5370193" y="4251400"/>
                <a:ext cx="142091" cy="264804"/>
              </a:xfrm>
              <a:custGeom>
                <a:avLst/>
                <a:gdLst>
                  <a:gd name="T0" fmla="*/ 20 w 152"/>
                  <a:gd name="T1" fmla="*/ 0 h 286"/>
                  <a:gd name="T2" fmla="*/ 0 w 152"/>
                  <a:gd name="T3" fmla="*/ 149 h 286"/>
                  <a:gd name="T4" fmla="*/ 139 w 152"/>
                  <a:gd name="T5" fmla="*/ 286 h 286"/>
                  <a:gd name="T6" fmla="*/ 152 w 152"/>
                  <a:gd name="T7" fmla="*/ 132 h 286"/>
                  <a:gd name="T8" fmla="*/ 20 w 152"/>
                  <a:gd name="T9" fmla="*/ 0 h 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6">
                    <a:moveTo>
                      <a:pt x="20" y="0"/>
                    </a:moveTo>
                    <a:lnTo>
                      <a:pt x="0" y="149"/>
                    </a:lnTo>
                    <a:lnTo>
                      <a:pt x="139" y="286"/>
                    </a:lnTo>
                    <a:lnTo>
                      <a:pt x="152" y="13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" name="Freeform 13"/>
              <p:cNvSpPr/>
              <p:nvPr/>
            </p:nvSpPr>
            <p:spPr bwMode="auto">
              <a:xfrm flipH="1">
                <a:off x="5370193" y="4251400"/>
                <a:ext cx="142091" cy="264804"/>
              </a:xfrm>
              <a:custGeom>
                <a:avLst/>
                <a:gdLst>
                  <a:gd name="T0" fmla="*/ 20 w 152"/>
                  <a:gd name="T1" fmla="*/ 0 h 286"/>
                  <a:gd name="T2" fmla="*/ 0 w 152"/>
                  <a:gd name="T3" fmla="*/ 149 h 286"/>
                  <a:gd name="T4" fmla="*/ 139 w 152"/>
                  <a:gd name="T5" fmla="*/ 286 h 286"/>
                  <a:gd name="T6" fmla="*/ 152 w 152"/>
                  <a:gd name="T7" fmla="*/ 132 h 286"/>
                  <a:gd name="T8" fmla="*/ 20 w 152"/>
                  <a:gd name="T9" fmla="*/ 0 h 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6">
                    <a:moveTo>
                      <a:pt x="20" y="0"/>
                    </a:moveTo>
                    <a:lnTo>
                      <a:pt x="0" y="149"/>
                    </a:lnTo>
                    <a:lnTo>
                      <a:pt x="139" y="286"/>
                    </a:lnTo>
                    <a:lnTo>
                      <a:pt x="152" y="132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Freeform 14"/>
              <p:cNvSpPr/>
              <p:nvPr/>
            </p:nvSpPr>
            <p:spPr bwMode="auto">
              <a:xfrm flipH="1">
                <a:off x="5186121" y="4190042"/>
                <a:ext cx="264807" cy="142090"/>
              </a:xfrm>
              <a:custGeom>
                <a:avLst/>
                <a:gdLst>
                  <a:gd name="T0" fmla="*/ 0 w 285"/>
                  <a:gd name="T1" fmla="*/ 22 h 152"/>
                  <a:gd name="T2" fmla="*/ 149 w 285"/>
                  <a:gd name="T3" fmla="*/ 0 h 152"/>
                  <a:gd name="T4" fmla="*/ 285 w 285"/>
                  <a:gd name="T5" fmla="*/ 139 h 152"/>
                  <a:gd name="T6" fmla="*/ 131 w 285"/>
                  <a:gd name="T7" fmla="*/ 152 h 152"/>
                  <a:gd name="T8" fmla="*/ 0 w 285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" h="152">
                    <a:moveTo>
                      <a:pt x="0" y="22"/>
                    </a:moveTo>
                    <a:lnTo>
                      <a:pt x="149" y="0"/>
                    </a:lnTo>
                    <a:lnTo>
                      <a:pt x="285" y="139"/>
                    </a:lnTo>
                    <a:lnTo>
                      <a:pt x="131" y="15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" name="Freeform 15"/>
              <p:cNvSpPr/>
              <p:nvPr/>
            </p:nvSpPr>
            <p:spPr bwMode="auto">
              <a:xfrm flipH="1">
                <a:off x="5186121" y="4190042"/>
                <a:ext cx="264807" cy="142090"/>
              </a:xfrm>
              <a:custGeom>
                <a:avLst/>
                <a:gdLst>
                  <a:gd name="T0" fmla="*/ 0 w 285"/>
                  <a:gd name="T1" fmla="*/ 22 h 152"/>
                  <a:gd name="T2" fmla="*/ 149 w 285"/>
                  <a:gd name="T3" fmla="*/ 0 h 152"/>
                  <a:gd name="T4" fmla="*/ 285 w 285"/>
                  <a:gd name="T5" fmla="*/ 139 h 152"/>
                  <a:gd name="T6" fmla="*/ 131 w 285"/>
                  <a:gd name="T7" fmla="*/ 152 h 152"/>
                  <a:gd name="T8" fmla="*/ 0 w 285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5" h="152">
                    <a:moveTo>
                      <a:pt x="0" y="22"/>
                    </a:moveTo>
                    <a:lnTo>
                      <a:pt x="149" y="0"/>
                    </a:lnTo>
                    <a:lnTo>
                      <a:pt x="285" y="139"/>
                    </a:lnTo>
                    <a:lnTo>
                      <a:pt x="131" y="152"/>
                    </a:lnTo>
                    <a:lnTo>
                      <a:pt x="0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Freeform 16"/>
              <p:cNvSpPr/>
              <p:nvPr/>
            </p:nvSpPr>
            <p:spPr bwMode="auto">
              <a:xfrm flipH="1">
                <a:off x="5454156" y="4286921"/>
                <a:ext cx="0" cy="323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Freeform 17"/>
              <p:cNvSpPr/>
              <p:nvPr/>
            </p:nvSpPr>
            <p:spPr bwMode="auto">
              <a:xfrm flipH="1">
                <a:off x="5454156" y="4286921"/>
                <a:ext cx="0" cy="3230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Freeform 18"/>
              <p:cNvSpPr/>
              <p:nvPr/>
            </p:nvSpPr>
            <p:spPr bwMode="auto">
              <a:xfrm flipH="1">
                <a:off x="5450928" y="4286921"/>
                <a:ext cx="22604" cy="145320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9 h 156"/>
                  <a:gd name="T4" fmla="*/ 8 w 26"/>
                  <a:gd name="T5" fmla="*/ 156 h 156"/>
                  <a:gd name="T6" fmla="*/ 26 w 26"/>
                  <a:gd name="T7" fmla="*/ 8 h 156"/>
                  <a:gd name="T8" fmla="*/ 22 w 26"/>
                  <a:gd name="T9" fmla="*/ 2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26" y="8"/>
                    </a:lnTo>
                    <a:lnTo>
                      <a:pt x="22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Freeform 19"/>
              <p:cNvSpPr/>
              <p:nvPr/>
            </p:nvSpPr>
            <p:spPr bwMode="auto">
              <a:xfrm flipH="1">
                <a:off x="5450928" y="4286921"/>
                <a:ext cx="22604" cy="145320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9 h 156"/>
                  <a:gd name="T4" fmla="*/ 8 w 26"/>
                  <a:gd name="T5" fmla="*/ 156 h 156"/>
                  <a:gd name="T6" fmla="*/ 26 w 26"/>
                  <a:gd name="T7" fmla="*/ 8 h 156"/>
                  <a:gd name="T8" fmla="*/ 22 w 26"/>
                  <a:gd name="T9" fmla="*/ 2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26" y="8"/>
                    </a:lnTo>
                    <a:lnTo>
                      <a:pt x="22" y="2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Freeform 20"/>
              <p:cNvSpPr>
                <a:spLocks noEditPoints="1"/>
              </p:cNvSpPr>
              <p:nvPr/>
            </p:nvSpPr>
            <p:spPr bwMode="auto">
              <a:xfrm flipH="1">
                <a:off x="5412176" y="4328904"/>
                <a:ext cx="22604" cy="145318"/>
              </a:xfrm>
              <a:custGeom>
                <a:avLst/>
                <a:gdLst>
                  <a:gd name="T0" fmla="*/ 0 w 24"/>
                  <a:gd name="T1" fmla="*/ 149 h 156"/>
                  <a:gd name="T2" fmla="*/ 0 w 24"/>
                  <a:gd name="T3" fmla="*/ 149 h 156"/>
                  <a:gd name="T4" fmla="*/ 8 w 24"/>
                  <a:gd name="T5" fmla="*/ 156 h 156"/>
                  <a:gd name="T6" fmla="*/ 8 w 24"/>
                  <a:gd name="T7" fmla="*/ 156 h 156"/>
                  <a:gd name="T8" fmla="*/ 0 w 24"/>
                  <a:gd name="T9" fmla="*/ 149 h 156"/>
                  <a:gd name="T10" fmla="*/ 21 w 24"/>
                  <a:gd name="T11" fmla="*/ 0 h 156"/>
                  <a:gd name="T12" fmla="*/ 21 w 24"/>
                  <a:gd name="T13" fmla="*/ 0 h 156"/>
                  <a:gd name="T14" fmla="*/ 24 w 24"/>
                  <a:gd name="T15" fmla="*/ 4 h 156"/>
                  <a:gd name="T16" fmla="*/ 21 w 24"/>
                  <a:gd name="T17" fmla="*/ 0 h 1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4" h="156">
                    <a:moveTo>
                      <a:pt x="0" y="149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0" y="149"/>
                    </a:lnTo>
                    <a:close/>
                    <a:moveTo>
                      <a:pt x="21" y="0"/>
                    </a:moveTo>
                    <a:lnTo>
                      <a:pt x="21" y="0"/>
                    </a:lnTo>
                    <a:lnTo>
                      <a:pt x="24" y="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Freeform 21"/>
              <p:cNvSpPr>
                <a:spLocks noEditPoints="1"/>
              </p:cNvSpPr>
              <p:nvPr/>
            </p:nvSpPr>
            <p:spPr bwMode="auto">
              <a:xfrm flipH="1">
                <a:off x="5412176" y="4328904"/>
                <a:ext cx="22604" cy="145318"/>
              </a:xfrm>
              <a:custGeom>
                <a:avLst/>
                <a:gdLst>
                  <a:gd name="T0" fmla="*/ 0 w 24"/>
                  <a:gd name="T1" fmla="*/ 149 h 156"/>
                  <a:gd name="T2" fmla="*/ 0 w 24"/>
                  <a:gd name="T3" fmla="*/ 149 h 156"/>
                  <a:gd name="T4" fmla="*/ 8 w 24"/>
                  <a:gd name="T5" fmla="*/ 156 h 156"/>
                  <a:gd name="T6" fmla="*/ 8 w 24"/>
                  <a:gd name="T7" fmla="*/ 156 h 156"/>
                  <a:gd name="T8" fmla="*/ 0 w 24"/>
                  <a:gd name="T9" fmla="*/ 149 h 156"/>
                  <a:gd name="T10" fmla="*/ 21 w 24"/>
                  <a:gd name="T11" fmla="*/ 0 h 156"/>
                  <a:gd name="T12" fmla="*/ 21 w 24"/>
                  <a:gd name="T13" fmla="*/ 0 h 156"/>
                  <a:gd name="T14" fmla="*/ 24 w 24"/>
                  <a:gd name="T15" fmla="*/ 4 h 156"/>
                  <a:gd name="T16" fmla="*/ 21 w 24"/>
                  <a:gd name="T17" fmla="*/ 0 h 1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4" h="156">
                    <a:moveTo>
                      <a:pt x="0" y="149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0" y="149"/>
                    </a:lnTo>
                    <a:moveTo>
                      <a:pt x="21" y="0"/>
                    </a:moveTo>
                    <a:lnTo>
                      <a:pt x="21" y="0"/>
                    </a:lnTo>
                    <a:lnTo>
                      <a:pt x="24" y="4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Freeform 22"/>
              <p:cNvSpPr/>
              <p:nvPr/>
            </p:nvSpPr>
            <p:spPr bwMode="auto">
              <a:xfrm flipH="1">
                <a:off x="5408945" y="4328904"/>
                <a:ext cx="25835" cy="145318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9 h 156"/>
                  <a:gd name="T4" fmla="*/ 8 w 26"/>
                  <a:gd name="T5" fmla="*/ 156 h 156"/>
                  <a:gd name="T6" fmla="*/ 26 w 26"/>
                  <a:gd name="T7" fmla="*/ 8 h 156"/>
                  <a:gd name="T8" fmla="*/ 24 w 26"/>
                  <a:gd name="T9" fmla="*/ 4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Freeform 23"/>
              <p:cNvSpPr/>
              <p:nvPr/>
            </p:nvSpPr>
            <p:spPr bwMode="auto">
              <a:xfrm flipH="1">
                <a:off x="5408945" y="4328904"/>
                <a:ext cx="25835" cy="145318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9 h 156"/>
                  <a:gd name="T4" fmla="*/ 8 w 26"/>
                  <a:gd name="T5" fmla="*/ 156 h 156"/>
                  <a:gd name="T6" fmla="*/ 26 w 26"/>
                  <a:gd name="T7" fmla="*/ 8 h 156"/>
                  <a:gd name="T8" fmla="*/ 24 w 26"/>
                  <a:gd name="T9" fmla="*/ 4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9"/>
                    </a:lnTo>
                    <a:lnTo>
                      <a:pt x="8" y="156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 24"/>
              <p:cNvSpPr>
                <a:spLocks noEditPoints="1"/>
              </p:cNvSpPr>
              <p:nvPr/>
            </p:nvSpPr>
            <p:spPr bwMode="auto">
              <a:xfrm flipH="1">
                <a:off x="5224873" y="4274004"/>
                <a:ext cx="151779" cy="22606"/>
              </a:xfrm>
              <a:custGeom>
                <a:avLst/>
                <a:gdLst>
                  <a:gd name="T0" fmla="*/ 7 w 163"/>
                  <a:gd name="T1" fmla="*/ 15 h 24"/>
                  <a:gd name="T2" fmla="*/ 0 w 163"/>
                  <a:gd name="T3" fmla="*/ 17 h 24"/>
                  <a:gd name="T4" fmla="*/ 7 w 163"/>
                  <a:gd name="T5" fmla="*/ 24 h 24"/>
                  <a:gd name="T6" fmla="*/ 15 w 163"/>
                  <a:gd name="T7" fmla="*/ 24 h 24"/>
                  <a:gd name="T8" fmla="*/ 7 w 163"/>
                  <a:gd name="T9" fmla="*/ 15 h 24"/>
                  <a:gd name="T10" fmla="*/ 160 w 163"/>
                  <a:gd name="T11" fmla="*/ 0 h 24"/>
                  <a:gd name="T12" fmla="*/ 160 w 163"/>
                  <a:gd name="T13" fmla="*/ 0 h 24"/>
                  <a:gd name="T14" fmla="*/ 163 w 163"/>
                  <a:gd name="T15" fmla="*/ 4 h 24"/>
                  <a:gd name="T16" fmla="*/ 160 w 163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3" h="24">
                    <a:moveTo>
                      <a:pt x="7" y="15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5" y="24"/>
                    </a:lnTo>
                    <a:lnTo>
                      <a:pt x="7" y="15"/>
                    </a:lnTo>
                    <a:close/>
                    <a:moveTo>
                      <a:pt x="160" y="0"/>
                    </a:moveTo>
                    <a:lnTo>
                      <a:pt x="160" y="0"/>
                    </a:lnTo>
                    <a:lnTo>
                      <a:pt x="163" y="4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 25"/>
              <p:cNvSpPr>
                <a:spLocks noEditPoints="1"/>
              </p:cNvSpPr>
              <p:nvPr/>
            </p:nvSpPr>
            <p:spPr bwMode="auto">
              <a:xfrm flipH="1">
                <a:off x="5224873" y="4274004"/>
                <a:ext cx="151779" cy="22606"/>
              </a:xfrm>
              <a:custGeom>
                <a:avLst/>
                <a:gdLst>
                  <a:gd name="T0" fmla="*/ 7 w 163"/>
                  <a:gd name="T1" fmla="*/ 15 h 24"/>
                  <a:gd name="T2" fmla="*/ 0 w 163"/>
                  <a:gd name="T3" fmla="*/ 17 h 24"/>
                  <a:gd name="T4" fmla="*/ 7 w 163"/>
                  <a:gd name="T5" fmla="*/ 24 h 24"/>
                  <a:gd name="T6" fmla="*/ 15 w 163"/>
                  <a:gd name="T7" fmla="*/ 24 h 24"/>
                  <a:gd name="T8" fmla="*/ 7 w 163"/>
                  <a:gd name="T9" fmla="*/ 15 h 24"/>
                  <a:gd name="T10" fmla="*/ 160 w 163"/>
                  <a:gd name="T11" fmla="*/ 0 h 24"/>
                  <a:gd name="T12" fmla="*/ 160 w 163"/>
                  <a:gd name="T13" fmla="*/ 0 h 24"/>
                  <a:gd name="T14" fmla="*/ 163 w 163"/>
                  <a:gd name="T15" fmla="*/ 4 h 24"/>
                  <a:gd name="T16" fmla="*/ 160 w 163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3" h="24">
                    <a:moveTo>
                      <a:pt x="7" y="15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5" y="24"/>
                    </a:lnTo>
                    <a:lnTo>
                      <a:pt x="7" y="15"/>
                    </a:lnTo>
                    <a:moveTo>
                      <a:pt x="160" y="0"/>
                    </a:moveTo>
                    <a:lnTo>
                      <a:pt x="160" y="0"/>
                    </a:lnTo>
                    <a:lnTo>
                      <a:pt x="163" y="4"/>
                    </a:lnTo>
                    <a:lnTo>
                      <a:pt x="1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 26"/>
              <p:cNvSpPr/>
              <p:nvPr/>
            </p:nvSpPr>
            <p:spPr bwMode="auto">
              <a:xfrm flipH="1">
                <a:off x="5224873" y="4274004"/>
                <a:ext cx="145320" cy="22606"/>
              </a:xfrm>
              <a:custGeom>
                <a:avLst/>
                <a:gdLst>
                  <a:gd name="T0" fmla="*/ 153 w 158"/>
                  <a:gd name="T1" fmla="*/ 0 h 24"/>
                  <a:gd name="T2" fmla="*/ 0 w 158"/>
                  <a:gd name="T3" fmla="*/ 15 h 24"/>
                  <a:gd name="T4" fmla="*/ 8 w 158"/>
                  <a:gd name="T5" fmla="*/ 24 h 24"/>
                  <a:gd name="T6" fmla="*/ 158 w 158"/>
                  <a:gd name="T7" fmla="*/ 6 h 24"/>
                  <a:gd name="T8" fmla="*/ 156 w 158"/>
                  <a:gd name="T9" fmla="*/ 4 h 24"/>
                  <a:gd name="T10" fmla="*/ 153 w 158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8" h="24">
                    <a:moveTo>
                      <a:pt x="153" y="0"/>
                    </a:moveTo>
                    <a:lnTo>
                      <a:pt x="0" y="15"/>
                    </a:lnTo>
                    <a:lnTo>
                      <a:pt x="8" y="24"/>
                    </a:lnTo>
                    <a:lnTo>
                      <a:pt x="158" y="6"/>
                    </a:lnTo>
                    <a:lnTo>
                      <a:pt x="156" y="4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Freeform 27"/>
              <p:cNvSpPr/>
              <p:nvPr/>
            </p:nvSpPr>
            <p:spPr bwMode="auto">
              <a:xfrm flipH="1">
                <a:off x="5224873" y="4274004"/>
                <a:ext cx="145320" cy="22606"/>
              </a:xfrm>
              <a:custGeom>
                <a:avLst/>
                <a:gdLst>
                  <a:gd name="T0" fmla="*/ 153 w 158"/>
                  <a:gd name="T1" fmla="*/ 0 h 24"/>
                  <a:gd name="T2" fmla="*/ 0 w 158"/>
                  <a:gd name="T3" fmla="*/ 15 h 24"/>
                  <a:gd name="T4" fmla="*/ 8 w 158"/>
                  <a:gd name="T5" fmla="*/ 24 h 24"/>
                  <a:gd name="T6" fmla="*/ 158 w 158"/>
                  <a:gd name="T7" fmla="*/ 6 h 24"/>
                  <a:gd name="T8" fmla="*/ 156 w 158"/>
                  <a:gd name="T9" fmla="*/ 4 h 24"/>
                  <a:gd name="T10" fmla="*/ 153 w 158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8" h="24">
                    <a:moveTo>
                      <a:pt x="153" y="0"/>
                    </a:moveTo>
                    <a:lnTo>
                      <a:pt x="0" y="15"/>
                    </a:lnTo>
                    <a:lnTo>
                      <a:pt x="8" y="24"/>
                    </a:lnTo>
                    <a:lnTo>
                      <a:pt x="158" y="6"/>
                    </a:lnTo>
                    <a:lnTo>
                      <a:pt x="156" y="4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2" name="Freeform 28"/>
              <p:cNvSpPr>
                <a:spLocks noEditPoints="1"/>
              </p:cNvSpPr>
              <p:nvPr/>
            </p:nvSpPr>
            <p:spPr bwMode="auto">
              <a:xfrm flipH="1">
                <a:off x="5273312" y="4228794"/>
                <a:ext cx="151781" cy="22606"/>
              </a:xfrm>
              <a:custGeom>
                <a:avLst/>
                <a:gdLst>
                  <a:gd name="T0" fmla="*/ 5 w 161"/>
                  <a:gd name="T1" fmla="*/ 17 h 24"/>
                  <a:gd name="T2" fmla="*/ 0 w 161"/>
                  <a:gd name="T3" fmla="*/ 17 h 24"/>
                  <a:gd name="T4" fmla="*/ 7 w 161"/>
                  <a:gd name="T5" fmla="*/ 24 h 24"/>
                  <a:gd name="T6" fmla="*/ 12 w 161"/>
                  <a:gd name="T7" fmla="*/ 24 h 24"/>
                  <a:gd name="T8" fmla="*/ 5 w 161"/>
                  <a:gd name="T9" fmla="*/ 17 h 24"/>
                  <a:gd name="T10" fmla="*/ 159 w 161"/>
                  <a:gd name="T11" fmla="*/ 0 h 24"/>
                  <a:gd name="T12" fmla="*/ 159 w 161"/>
                  <a:gd name="T13" fmla="*/ 0 h 24"/>
                  <a:gd name="T14" fmla="*/ 161 w 161"/>
                  <a:gd name="T15" fmla="*/ 2 h 24"/>
                  <a:gd name="T16" fmla="*/ 159 w 161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1" h="24">
                    <a:moveTo>
                      <a:pt x="5" y="17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2" y="24"/>
                    </a:lnTo>
                    <a:lnTo>
                      <a:pt x="5" y="17"/>
                    </a:lnTo>
                    <a:close/>
                    <a:moveTo>
                      <a:pt x="159" y="0"/>
                    </a:moveTo>
                    <a:lnTo>
                      <a:pt x="159" y="0"/>
                    </a:lnTo>
                    <a:lnTo>
                      <a:pt x="161" y="2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Freeform 29"/>
              <p:cNvSpPr>
                <a:spLocks noEditPoints="1"/>
              </p:cNvSpPr>
              <p:nvPr/>
            </p:nvSpPr>
            <p:spPr bwMode="auto">
              <a:xfrm flipH="1">
                <a:off x="5273312" y="4228794"/>
                <a:ext cx="151781" cy="22606"/>
              </a:xfrm>
              <a:custGeom>
                <a:avLst/>
                <a:gdLst>
                  <a:gd name="T0" fmla="*/ 5 w 161"/>
                  <a:gd name="T1" fmla="*/ 17 h 24"/>
                  <a:gd name="T2" fmla="*/ 0 w 161"/>
                  <a:gd name="T3" fmla="*/ 17 h 24"/>
                  <a:gd name="T4" fmla="*/ 7 w 161"/>
                  <a:gd name="T5" fmla="*/ 24 h 24"/>
                  <a:gd name="T6" fmla="*/ 12 w 161"/>
                  <a:gd name="T7" fmla="*/ 24 h 24"/>
                  <a:gd name="T8" fmla="*/ 5 w 161"/>
                  <a:gd name="T9" fmla="*/ 17 h 24"/>
                  <a:gd name="T10" fmla="*/ 159 w 161"/>
                  <a:gd name="T11" fmla="*/ 0 h 24"/>
                  <a:gd name="T12" fmla="*/ 159 w 161"/>
                  <a:gd name="T13" fmla="*/ 0 h 24"/>
                  <a:gd name="T14" fmla="*/ 161 w 161"/>
                  <a:gd name="T15" fmla="*/ 2 h 24"/>
                  <a:gd name="T16" fmla="*/ 159 w 161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1" h="24">
                    <a:moveTo>
                      <a:pt x="5" y="17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2" y="24"/>
                    </a:lnTo>
                    <a:lnTo>
                      <a:pt x="5" y="17"/>
                    </a:lnTo>
                    <a:moveTo>
                      <a:pt x="159" y="0"/>
                    </a:moveTo>
                    <a:lnTo>
                      <a:pt x="159" y="0"/>
                    </a:lnTo>
                    <a:lnTo>
                      <a:pt x="161" y="2"/>
                    </a:lnTo>
                    <a:lnTo>
                      <a:pt x="15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 30"/>
              <p:cNvSpPr/>
              <p:nvPr/>
            </p:nvSpPr>
            <p:spPr bwMode="auto">
              <a:xfrm flipH="1">
                <a:off x="5270084" y="4228794"/>
                <a:ext cx="148550" cy="22606"/>
              </a:xfrm>
              <a:custGeom>
                <a:avLst/>
                <a:gdLst>
                  <a:gd name="T0" fmla="*/ 154 w 160"/>
                  <a:gd name="T1" fmla="*/ 0 h 24"/>
                  <a:gd name="T2" fmla="*/ 0 w 160"/>
                  <a:gd name="T3" fmla="*/ 17 h 24"/>
                  <a:gd name="T4" fmla="*/ 7 w 160"/>
                  <a:gd name="T5" fmla="*/ 24 h 24"/>
                  <a:gd name="T6" fmla="*/ 160 w 160"/>
                  <a:gd name="T7" fmla="*/ 7 h 24"/>
                  <a:gd name="T8" fmla="*/ 156 w 160"/>
                  <a:gd name="T9" fmla="*/ 2 h 24"/>
                  <a:gd name="T10" fmla="*/ 154 w 160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4">
                    <a:moveTo>
                      <a:pt x="154" y="0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60" y="7"/>
                    </a:lnTo>
                    <a:lnTo>
                      <a:pt x="156" y="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Freeform 31"/>
              <p:cNvSpPr/>
              <p:nvPr/>
            </p:nvSpPr>
            <p:spPr bwMode="auto">
              <a:xfrm flipH="1">
                <a:off x="5270084" y="4228794"/>
                <a:ext cx="148550" cy="22606"/>
              </a:xfrm>
              <a:custGeom>
                <a:avLst/>
                <a:gdLst>
                  <a:gd name="T0" fmla="*/ 154 w 160"/>
                  <a:gd name="T1" fmla="*/ 0 h 24"/>
                  <a:gd name="T2" fmla="*/ 0 w 160"/>
                  <a:gd name="T3" fmla="*/ 17 h 24"/>
                  <a:gd name="T4" fmla="*/ 7 w 160"/>
                  <a:gd name="T5" fmla="*/ 24 h 24"/>
                  <a:gd name="T6" fmla="*/ 160 w 160"/>
                  <a:gd name="T7" fmla="*/ 7 h 24"/>
                  <a:gd name="T8" fmla="*/ 156 w 160"/>
                  <a:gd name="T9" fmla="*/ 2 h 24"/>
                  <a:gd name="T10" fmla="*/ 154 w 160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4">
                    <a:moveTo>
                      <a:pt x="154" y="0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60" y="7"/>
                    </a:lnTo>
                    <a:lnTo>
                      <a:pt x="156" y="2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Freeform 32"/>
              <p:cNvSpPr/>
              <p:nvPr/>
            </p:nvSpPr>
            <p:spPr bwMode="auto">
              <a:xfrm flipH="1">
                <a:off x="5328212" y="3508657"/>
                <a:ext cx="868695" cy="865457"/>
              </a:xfrm>
              <a:custGeom>
                <a:avLst/>
                <a:gdLst>
                  <a:gd name="T0" fmla="*/ 81 w 507"/>
                  <a:gd name="T1" fmla="*/ 31 h 506"/>
                  <a:gd name="T2" fmla="*/ 81 w 507"/>
                  <a:gd name="T3" fmla="*/ 31 h 506"/>
                  <a:gd name="T4" fmla="*/ 0 w 507"/>
                  <a:gd name="T5" fmla="*/ 0 h 506"/>
                  <a:gd name="T6" fmla="*/ 37 w 507"/>
                  <a:gd name="T7" fmla="*/ 79 h 506"/>
                  <a:gd name="T8" fmla="*/ 37 w 507"/>
                  <a:gd name="T9" fmla="*/ 79 h 506"/>
                  <a:gd name="T10" fmla="*/ 888 w 507"/>
                  <a:gd name="T11" fmla="*/ 928 h 506"/>
                  <a:gd name="T12" fmla="*/ 930 w 507"/>
                  <a:gd name="T13" fmla="*/ 884 h 506"/>
                  <a:gd name="T14" fmla="*/ 81 w 507"/>
                  <a:gd name="T15" fmla="*/ 31 h 5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07" h="506">
                    <a:moveTo>
                      <a:pt x="44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1" y="14"/>
                      <a:pt x="0" y="0"/>
                      <a:pt x="0" y="0"/>
                    </a:cubicBezTo>
                    <a:cubicBezTo>
                      <a:pt x="0" y="0"/>
                      <a:pt x="16" y="40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484" y="506"/>
                      <a:pt x="484" y="506"/>
                      <a:pt x="484" y="506"/>
                    </a:cubicBezTo>
                    <a:cubicBezTo>
                      <a:pt x="507" y="482"/>
                      <a:pt x="507" y="482"/>
                      <a:pt x="507" y="482"/>
                    </a:cubicBezTo>
                    <a:lnTo>
                      <a:pt x="44" y="17"/>
                    </a:lnTo>
                    <a:close/>
                  </a:path>
                </a:pathLst>
              </a:custGeom>
              <a:solidFill>
                <a:srgbClr val="5D4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349" name="组合 26"/>
            <p:cNvGrpSpPr/>
            <p:nvPr/>
          </p:nvGrpSpPr>
          <p:grpSpPr>
            <a:xfrm>
              <a:off x="5924076" y="4757307"/>
              <a:ext cx="885685" cy="883407"/>
              <a:chOff x="5107781" y="2781590"/>
              <a:chExt cx="1010954" cy="1007989"/>
            </a:xfrm>
          </p:grpSpPr>
          <p:sp>
            <p:nvSpPr>
              <p:cNvPr id="28" name="Freeform 5"/>
              <p:cNvSpPr/>
              <p:nvPr/>
            </p:nvSpPr>
            <p:spPr bwMode="auto">
              <a:xfrm flipH="1">
                <a:off x="5291853" y="3523013"/>
                <a:ext cx="142092" cy="268035"/>
              </a:xfrm>
              <a:custGeom>
                <a:avLst/>
                <a:gdLst>
                  <a:gd name="T0" fmla="*/ 22 w 152"/>
                  <a:gd name="T1" fmla="*/ 0 h 285"/>
                  <a:gd name="T2" fmla="*/ 0 w 152"/>
                  <a:gd name="T3" fmla="*/ 149 h 285"/>
                  <a:gd name="T4" fmla="*/ 139 w 152"/>
                  <a:gd name="T5" fmla="*/ 285 h 285"/>
                  <a:gd name="T6" fmla="*/ 152 w 152"/>
                  <a:gd name="T7" fmla="*/ 131 h 285"/>
                  <a:gd name="T8" fmla="*/ 22 w 152"/>
                  <a:gd name="T9" fmla="*/ 0 h 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5">
                    <a:moveTo>
                      <a:pt x="22" y="0"/>
                    </a:moveTo>
                    <a:lnTo>
                      <a:pt x="0" y="149"/>
                    </a:lnTo>
                    <a:lnTo>
                      <a:pt x="139" y="285"/>
                    </a:lnTo>
                    <a:lnTo>
                      <a:pt x="152" y="131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 flipH="1">
                <a:off x="5291853" y="3523013"/>
                <a:ext cx="142092" cy="268035"/>
              </a:xfrm>
              <a:custGeom>
                <a:avLst/>
                <a:gdLst>
                  <a:gd name="T0" fmla="*/ 22 w 152"/>
                  <a:gd name="T1" fmla="*/ 0 h 285"/>
                  <a:gd name="T2" fmla="*/ 0 w 152"/>
                  <a:gd name="T3" fmla="*/ 149 h 285"/>
                  <a:gd name="T4" fmla="*/ 139 w 152"/>
                  <a:gd name="T5" fmla="*/ 285 h 285"/>
                  <a:gd name="T6" fmla="*/ 152 w 152"/>
                  <a:gd name="T7" fmla="*/ 131 h 285"/>
                  <a:gd name="T8" fmla="*/ 22 w 152"/>
                  <a:gd name="T9" fmla="*/ 0 h 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5">
                    <a:moveTo>
                      <a:pt x="22" y="0"/>
                    </a:moveTo>
                    <a:lnTo>
                      <a:pt x="0" y="149"/>
                    </a:lnTo>
                    <a:lnTo>
                      <a:pt x="139" y="285"/>
                    </a:lnTo>
                    <a:lnTo>
                      <a:pt x="152" y="131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Freeform 7"/>
              <p:cNvSpPr/>
              <p:nvPr/>
            </p:nvSpPr>
            <p:spPr bwMode="auto">
              <a:xfrm flipH="1">
                <a:off x="5107781" y="3464885"/>
                <a:ext cx="268035" cy="142090"/>
              </a:xfrm>
              <a:custGeom>
                <a:avLst/>
                <a:gdLst>
                  <a:gd name="T0" fmla="*/ 0 w 286"/>
                  <a:gd name="T1" fmla="*/ 22 h 152"/>
                  <a:gd name="T2" fmla="*/ 150 w 286"/>
                  <a:gd name="T3" fmla="*/ 0 h 152"/>
                  <a:gd name="T4" fmla="*/ 286 w 286"/>
                  <a:gd name="T5" fmla="*/ 139 h 152"/>
                  <a:gd name="T6" fmla="*/ 132 w 286"/>
                  <a:gd name="T7" fmla="*/ 152 h 152"/>
                  <a:gd name="T8" fmla="*/ 0 w 286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6" h="152">
                    <a:moveTo>
                      <a:pt x="0" y="22"/>
                    </a:moveTo>
                    <a:lnTo>
                      <a:pt x="150" y="0"/>
                    </a:lnTo>
                    <a:lnTo>
                      <a:pt x="286" y="139"/>
                    </a:lnTo>
                    <a:lnTo>
                      <a:pt x="132" y="15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Freeform 8"/>
              <p:cNvSpPr/>
              <p:nvPr/>
            </p:nvSpPr>
            <p:spPr bwMode="auto">
              <a:xfrm flipH="1">
                <a:off x="5107781" y="3464885"/>
                <a:ext cx="268035" cy="142090"/>
              </a:xfrm>
              <a:custGeom>
                <a:avLst/>
                <a:gdLst>
                  <a:gd name="T0" fmla="*/ 0 w 286"/>
                  <a:gd name="T1" fmla="*/ 22 h 152"/>
                  <a:gd name="T2" fmla="*/ 150 w 286"/>
                  <a:gd name="T3" fmla="*/ 0 h 152"/>
                  <a:gd name="T4" fmla="*/ 286 w 286"/>
                  <a:gd name="T5" fmla="*/ 139 h 152"/>
                  <a:gd name="T6" fmla="*/ 132 w 286"/>
                  <a:gd name="T7" fmla="*/ 152 h 152"/>
                  <a:gd name="T8" fmla="*/ 0 w 286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6" h="152">
                    <a:moveTo>
                      <a:pt x="0" y="22"/>
                    </a:moveTo>
                    <a:lnTo>
                      <a:pt x="150" y="0"/>
                    </a:lnTo>
                    <a:lnTo>
                      <a:pt x="286" y="139"/>
                    </a:lnTo>
                    <a:lnTo>
                      <a:pt x="132" y="152"/>
                    </a:lnTo>
                    <a:lnTo>
                      <a:pt x="0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Freeform 9"/>
              <p:cNvSpPr/>
              <p:nvPr/>
            </p:nvSpPr>
            <p:spPr bwMode="auto">
              <a:xfrm flipH="1">
                <a:off x="5191744" y="3503637"/>
                <a:ext cx="148550" cy="19376"/>
              </a:xfrm>
              <a:custGeom>
                <a:avLst/>
                <a:gdLst>
                  <a:gd name="T0" fmla="*/ 154 w 159"/>
                  <a:gd name="T1" fmla="*/ 0 h 24"/>
                  <a:gd name="T2" fmla="*/ 0 w 159"/>
                  <a:gd name="T3" fmla="*/ 17 h 24"/>
                  <a:gd name="T4" fmla="*/ 7 w 159"/>
                  <a:gd name="T5" fmla="*/ 24 h 24"/>
                  <a:gd name="T6" fmla="*/ 159 w 159"/>
                  <a:gd name="T7" fmla="*/ 8 h 24"/>
                  <a:gd name="T8" fmla="*/ 154 w 159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4">
                    <a:moveTo>
                      <a:pt x="154" y="0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59" y="8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Freeform 10"/>
              <p:cNvSpPr/>
              <p:nvPr/>
            </p:nvSpPr>
            <p:spPr bwMode="auto">
              <a:xfrm flipH="1">
                <a:off x="5191744" y="3503637"/>
                <a:ext cx="148550" cy="19376"/>
              </a:xfrm>
              <a:custGeom>
                <a:avLst/>
                <a:gdLst>
                  <a:gd name="T0" fmla="*/ 154 w 159"/>
                  <a:gd name="T1" fmla="*/ 0 h 24"/>
                  <a:gd name="T2" fmla="*/ 0 w 159"/>
                  <a:gd name="T3" fmla="*/ 17 h 24"/>
                  <a:gd name="T4" fmla="*/ 7 w 159"/>
                  <a:gd name="T5" fmla="*/ 24 h 24"/>
                  <a:gd name="T6" fmla="*/ 159 w 159"/>
                  <a:gd name="T7" fmla="*/ 8 h 24"/>
                  <a:gd name="T8" fmla="*/ 154 w 159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4">
                    <a:moveTo>
                      <a:pt x="154" y="0"/>
                    </a:moveTo>
                    <a:lnTo>
                      <a:pt x="0" y="17"/>
                    </a:lnTo>
                    <a:lnTo>
                      <a:pt x="7" y="24"/>
                    </a:lnTo>
                    <a:lnTo>
                      <a:pt x="159" y="8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Freeform 11"/>
              <p:cNvSpPr/>
              <p:nvPr/>
            </p:nvSpPr>
            <p:spPr bwMode="auto">
              <a:xfrm flipH="1">
                <a:off x="5249873" y="2780270"/>
                <a:ext cx="868696" cy="865458"/>
              </a:xfrm>
              <a:custGeom>
                <a:avLst/>
                <a:gdLst>
                  <a:gd name="T0" fmla="*/ 79 w 507"/>
                  <a:gd name="T1" fmla="*/ 31 h 505"/>
                  <a:gd name="T2" fmla="*/ 79 w 507"/>
                  <a:gd name="T3" fmla="*/ 31 h 505"/>
                  <a:gd name="T4" fmla="*/ 0 w 507"/>
                  <a:gd name="T5" fmla="*/ 0 h 505"/>
                  <a:gd name="T6" fmla="*/ 35 w 507"/>
                  <a:gd name="T7" fmla="*/ 79 h 505"/>
                  <a:gd name="T8" fmla="*/ 35 w 507"/>
                  <a:gd name="T9" fmla="*/ 79 h 505"/>
                  <a:gd name="T10" fmla="*/ 886 w 507"/>
                  <a:gd name="T11" fmla="*/ 927 h 505"/>
                  <a:gd name="T12" fmla="*/ 930 w 507"/>
                  <a:gd name="T13" fmla="*/ 885 h 505"/>
                  <a:gd name="T14" fmla="*/ 79 w 507"/>
                  <a:gd name="T15" fmla="*/ 31 h 50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07" h="505">
                    <a:moveTo>
                      <a:pt x="43" y="17"/>
                    </a:moveTo>
                    <a:cubicBezTo>
                      <a:pt x="43" y="17"/>
                      <a:pt x="43" y="17"/>
                      <a:pt x="43" y="17"/>
                    </a:cubicBezTo>
                    <a:cubicBezTo>
                      <a:pt x="40" y="14"/>
                      <a:pt x="0" y="0"/>
                      <a:pt x="0" y="0"/>
                    </a:cubicBezTo>
                    <a:cubicBezTo>
                      <a:pt x="0" y="0"/>
                      <a:pt x="15" y="40"/>
                      <a:pt x="19" y="43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483" y="505"/>
                      <a:pt x="483" y="505"/>
                      <a:pt x="483" y="505"/>
                    </a:cubicBezTo>
                    <a:cubicBezTo>
                      <a:pt x="507" y="482"/>
                      <a:pt x="507" y="482"/>
                      <a:pt x="507" y="482"/>
                    </a:cubicBezTo>
                    <a:cubicBezTo>
                      <a:pt x="43" y="17"/>
                      <a:pt x="43" y="17"/>
                      <a:pt x="43" y="17"/>
                    </a:cubicBezTo>
                  </a:path>
                </a:pathLst>
              </a:custGeom>
              <a:solidFill>
                <a:srgbClr val="5D4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 flipH="1">
                <a:off x="5372588" y="3561765"/>
                <a:ext cx="25835" cy="148549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8 h 156"/>
                  <a:gd name="T4" fmla="*/ 7 w 26"/>
                  <a:gd name="T5" fmla="*/ 156 h 156"/>
                  <a:gd name="T6" fmla="*/ 26 w 26"/>
                  <a:gd name="T7" fmla="*/ 7 h 156"/>
                  <a:gd name="T8" fmla="*/ 24 w 26"/>
                  <a:gd name="T9" fmla="*/ 1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8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4" y="1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 flipH="1">
                <a:off x="5372588" y="3561765"/>
                <a:ext cx="25835" cy="148549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8 h 156"/>
                  <a:gd name="T4" fmla="*/ 7 w 26"/>
                  <a:gd name="T5" fmla="*/ 156 h 156"/>
                  <a:gd name="T6" fmla="*/ 26 w 26"/>
                  <a:gd name="T7" fmla="*/ 7 h 156"/>
                  <a:gd name="T8" fmla="*/ 24 w 26"/>
                  <a:gd name="T9" fmla="*/ 1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8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4" y="1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Freeform 35"/>
              <p:cNvSpPr/>
              <p:nvPr/>
            </p:nvSpPr>
            <p:spPr bwMode="auto">
              <a:xfrm flipH="1">
                <a:off x="5375816" y="3561765"/>
                <a:ext cx="3230" cy="3230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0" y="0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1D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" name="Freeform 36"/>
              <p:cNvSpPr/>
              <p:nvPr/>
            </p:nvSpPr>
            <p:spPr bwMode="auto">
              <a:xfrm flipH="1">
                <a:off x="5375816" y="3561765"/>
                <a:ext cx="3230" cy="3230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0" y="0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" name="Freeform 37"/>
              <p:cNvSpPr/>
              <p:nvPr/>
            </p:nvSpPr>
            <p:spPr bwMode="auto">
              <a:xfrm flipH="1">
                <a:off x="5346753" y="3742607"/>
                <a:ext cx="6459" cy="6459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7 w 7"/>
                  <a:gd name="T5" fmla="*/ 8 h 8"/>
                  <a:gd name="T6" fmla="*/ 7 w 7"/>
                  <a:gd name="T7" fmla="*/ 8 h 8"/>
                  <a:gd name="T8" fmla="*/ 0 w 7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lnTo>
                      <a:pt x="0" y="0"/>
                    </a:lnTo>
                    <a:lnTo>
                      <a:pt x="7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Freeform 38"/>
              <p:cNvSpPr/>
              <p:nvPr/>
            </p:nvSpPr>
            <p:spPr bwMode="auto">
              <a:xfrm flipH="1">
                <a:off x="5346753" y="3742607"/>
                <a:ext cx="6459" cy="6459"/>
              </a:xfrm>
              <a:custGeom>
                <a:avLst/>
                <a:gdLst>
                  <a:gd name="T0" fmla="*/ 0 w 7"/>
                  <a:gd name="T1" fmla="*/ 0 h 8"/>
                  <a:gd name="T2" fmla="*/ 0 w 7"/>
                  <a:gd name="T3" fmla="*/ 0 h 8"/>
                  <a:gd name="T4" fmla="*/ 7 w 7"/>
                  <a:gd name="T5" fmla="*/ 8 h 8"/>
                  <a:gd name="T6" fmla="*/ 7 w 7"/>
                  <a:gd name="T7" fmla="*/ 8 h 8"/>
                  <a:gd name="T8" fmla="*/ 0 w 7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lnTo>
                      <a:pt x="0" y="0"/>
                    </a:lnTo>
                    <a:lnTo>
                      <a:pt x="7" y="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Freeform 39"/>
              <p:cNvSpPr/>
              <p:nvPr/>
            </p:nvSpPr>
            <p:spPr bwMode="auto">
              <a:xfrm flipH="1">
                <a:off x="5330605" y="3603747"/>
                <a:ext cx="22607" cy="145318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8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3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8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Freeform 40"/>
              <p:cNvSpPr/>
              <p:nvPr/>
            </p:nvSpPr>
            <p:spPr bwMode="auto">
              <a:xfrm flipH="1">
                <a:off x="5330605" y="3603747"/>
                <a:ext cx="22607" cy="145318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8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3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8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3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Freeform 41"/>
              <p:cNvSpPr/>
              <p:nvPr/>
            </p:nvSpPr>
            <p:spPr bwMode="auto">
              <a:xfrm flipH="1">
                <a:off x="5333836" y="3603747"/>
                <a:ext cx="0" cy="3228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1D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Freeform 42"/>
              <p:cNvSpPr/>
              <p:nvPr/>
            </p:nvSpPr>
            <p:spPr bwMode="auto">
              <a:xfrm flipH="1">
                <a:off x="5333836" y="3603747"/>
                <a:ext cx="0" cy="3228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 43"/>
              <p:cNvSpPr>
                <a:spLocks noEditPoints="1"/>
              </p:cNvSpPr>
              <p:nvPr/>
            </p:nvSpPr>
            <p:spPr bwMode="auto">
              <a:xfrm flipH="1">
                <a:off x="5149762" y="3552078"/>
                <a:ext cx="145322" cy="22604"/>
              </a:xfrm>
              <a:custGeom>
                <a:avLst/>
                <a:gdLst>
                  <a:gd name="T0" fmla="*/ 0 w 156"/>
                  <a:gd name="T1" fmla="*/ 14 h 24"/>
                  <a:gd name="T2" fmla="*/ 0 w 156"/>
                  <a:gd name="T3" fmla="*/ 14 h 24"/>
                  <a:gd name="T4" fmla="*/ 7 w 156"/>
                  <a:gd name="T5" fmla="*/ 24 h 24"/>
                  <a:gd name="T6" fmla="*/ 9 w 156"/>
                  <a:gd name="T7" fmla="*/ 24 h 24"/>
                  <a:gd name="T8" fmla="*/ 0 w 156"/>
                  <a:gd name="T9" fmla="*/ 14 h 24"/>
                  <a:gd name="T10" fmla="*/ 152 w 156"/>
                  <a:gd name="T11" fmla="*/ 0 h 24"/>
                  <a:gd name="T12" fmla="*/ 152 w 156"/>
                  <a:gd name="T13" fmla="*/ 0 h 24"/>
                  <a:gd name="T14" fmla="*/ 156 w 156"/>
                  <a:gd name="T15" fmla="*/ 2 h 24"/>
                  <a:gd name="T16" fmla="*/ 152 w 156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6" h="24">
                    <a:moveTo>
                      <a:pt x="0" y="14"/>
                    </a:moveTo>
                    <a:lnTo>
                      <a:pt x="0" y="14"/>
                    </a:lnTo>
                    <a:lnTo>
                      <a:pt x="7" y="24"/>
                    </a:lnTo>
                    <a:lnTo>
                      <a:pt x="9" y="24"/>
                    </a:lnTo>
                    <a:lnTo>
                      <a:pt x="0" y="14"/>
                    </a:lnTo>
                    <a:close/>
                    <a:moveTo>
                      <a:pt x="152" y="0"/>
                    </a:moveTo>
                    <a:lnTo>
                      <a:pt x="152" y="0"/>
                    </a:lnTo>
                    <a:lnTo>
                      <a:pt x="156" y="2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 flipH="1">
                <a:off x="5149762" y="3552078"/>
                <a:ext cx="145322" cy="22604"/>
              </a:xfrm>
              <a:custGeom>
                <a:avLst/>
                <a:gdLst>
                  <a:gd name="T0" fmla="*/ 0 w 156"/>
                  <a:gd name="T1" fmla="*/ 14 h 24"/>
                  <a:gd name="T2" fmla="*/ 0 w 156"/>
                  <a:gd name="T3" fmla="*/ 14 h 24"/>
                  <a:gd name="T4" fmla="*/ 7 w 156"/>
                  <a:gd name="T5" fmla="*/ 24 h 24"/>
                  <a:gd name="T6" fmla="*/ 9 w 156"/>
                  <a:gd name="T7" fmla="*/ 24 h 24"/>
                  <a:gd name="T8" fmla="*/ 0 w 156"/>
                  <a:gd name="T9" fmla="*/ 14 h 24"/>
                  <a:gd name="T10" fmla="*/ 152 w 156"/>
                  <a:gd name="T11" fmla="*/ 0 h 24"/>
                  <a:gd name="T12" fmla="*/ 152 w 156"/>
                  <a:gd name="T13" fmla="*/ 0 h 24"/>
                  <a:gd name="T14" fmla="*/ 156 w 156"/>
                  <a:gd name="T15" fmla="*/ 2 h 24"/>
                  <a:gd name="T16" fmla="*/ 152 w 156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56" h="24">
                    <a:moveTo>
                      <a:pt x="0" y="14"/>
                    </a:moveTo>
                    <a:lnTo>
                      <a:pt x="0" y="14"/>
                    </a:lnTo>
                    <a:lnTo>
                      <a:pt x="7" y="24"/>
                    </a:lnTo>
                    <a:lnTo>
                      <a:pt x="9" y="24"/>
                    </a:lnTo>
                    <a:lnTo>
                      <a:pt x="0" y="14"/>
                    </a:lnTo>
                    <a:moveTo>
                      <a:pt x="152" y="0"/>
                    </a:moveTo>
                    <a:lnTo>
                      <a:pt x="152" y="0"/>
                    </a:lnTo>
                    <a:lnTo>
                      <a:pt x="156" y="2"/>
                    </a:lnTo>
                    <a:lnTo>
                      <a:pt x="1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 45"/>
              <p:cNvSpPr/>
              <p:nvPr/>
            </p:nvSpPr>
            <p:spPr bwMode="auto">
              <a:xfrm flipH="1">
                <a:off x="5146533" y="3552078"/>
                <a:ext cx="148550" cy="22604"/>
              </a:xfrm>
              <a:custGeom>
                <a:avLst/>
                <a:gdLst>
                  <a:gd name="T0" fmla="*/ 152 w 160"/>
                  <a:gd name="T1" fmla="*/ 0 h 24"/>
                  <a:gd name="T2" fmla="*/ 0 w 160"/>
                  <a:gd name="T3" fmla="*/ 14 h 24"/>
                  <a:gd name="T4" fmla="*/ 9 w 160"/>
                  <a:gd name="T5" fmla="*/ 24 h 24"/>
                  <a:gd name="T6" fmla="*/ 160 w 160"/>
                  <a:gd name="T7" fmla="*/ 5 h 24"/>
                  <a:gd name="T8" fmla="*/ 156 w 160"/>
                  <a:gd name="T9" fmla="*/ 2 h 24"/>
                  <a:gd name="T10" fmla="*/ 152 w 160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4">
                    <a:moveTo>
                      <a:pt x="152" y="0"/>
                    </a:moveTo>
                    <a:lnTo>
                      <a:pt x="0" y="14"/>
                    </a:lnTo>
                    <a:lnTo>
                      <a:pt x="9" y="24"/>
                    </a:lnTo>
                    <a:lnTo>
                      <a:pt x="160" y="5"/>
                    </a:lnTo>
                    <a:lnTo>
                      <a:pt x="156" y="2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 flipH="1">
                <a:off x="5146533" y="3552078"/>
                <a:ext cx="148550" cy="22604"/>
              </a:xfrm>
              <a:custGeom>
                <a:avLst/>
                <a:gdLst>
                  <a:gd name="T0" fmla="*/ 152 w 160"/>
                  <a:gd name="T1" fmla="*/ 0 h 24"/>
                  <a:gd name="T2" fmla="*/ 0 w 160"/>
                  <a:gd name="T3" fmla="*/ 14 h 24"/>
                  <a:gd name="T4" fmla="*/ 9 w 160"/>
                  <a:gd name="T5" fmla="*/ 24 h 24"/>
                  <a:gd name="T6" fmla="*/ 160 w 160"/>
                  <a:gd name="T7" fmla="*/ 5 h 24"/>
                  <a:gd name="T8" fmla="*/ 156 w 160"/>
                  <a:gd name="T9" fmla="*/ 2 h 24"/>
                  <a:gd name="T10" fmla="*/ 152 w 160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4">
                    <a:moveTo>
                      <a:pt x="152" y="0"/>
                    </a:moveTo>
                    <a:lnTo>
                      <a:pt x="0" y="14"/>
                    </a:lnTo>
                    <a:lnTo>
                      <a:pt x="9" y="24"/>
                    </a:lnTo>
                    <a:lnTo>
                      <a:pt x="160" y="5"/>
                    </a:lnTo>
                    <a:lnTo>
                      <a:pt x="156" y="2"/>
                    </a:lnTo>
                    <a:lnTo>
                      <a:pt x="1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Freeform 47"/>
              <p:cNvSpPr/>
              <p:nvPr/>
            </p:nvSpPr>
            <p:spPr bwMode="auto">
              <a:xfrm flipH="1">
                <a:off x="5288625" y="3564995"/>
                <a:ext cx="9687" cy="9687"/>
              </a:xfrm>
              <a:custGeom>
                <a:avLst/>
                <a:gdLst>
                  <a:gd name="T0" fmla="*/ 5 w 12"/>
                  <a:gd name="T1" fmla="*/ 0 h 10"/>
                  <a:gd name="T2" fmla="*/ 0 w 12"/>
                  <a:gd name="T3" fmla="*/ 2 h 10"/>
                  <a:gd name="T4" fmla="*/ 7 w 12"/>
                  <a:gd name="T5" fmla="*/ 10 h 10"/>
                  <a:gd name="T6" fmla="*/ 12 w 12"/>
                  <a:gd name="T7" fmla="*/ 10 h 10"/>
                  <a:gd name="T8" fmla="*/ 5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5" y="0"/>
                    </a:moveTo>
                    <a:lnTo>
                      <a:pt x="0" y="2"/>
                    </a:lnTo>
                    <a:lnTo>
                      <a:pt x="7" y="10"/>
                    </a:lnTo>
                    <a:lnTo>
                      <a:pt x="12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01D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Freeform 48"/>
              <p:cNvSpPr/>
              <p:nvPr/>
            </p:nvSpPr>
            <p:spPr bwMode="auto">
              <a:xfrm flipH="1">
                <a:off x="5288625" y="3564995"/>
                <a:ext cx="9687" cy="9687"/>
              </a:xfrm>
              <a:custGeom>
                <a:avLst/>
                <a:gdLst>
                  <a:gd name="T0" fmla="*/ 5 w 12"/>
                  <a:gd name="T1" fmla="*/ 0 h 10"/>
                  <a:gd name="T2" fmla="*/ 0 w 12"/>
                  <a:gd name="T3" fmla="*/ 2 h 10"/>
                  <a:gd name="T4" fmla="*/ 7 w 12"/>
                  <a:gd name="T5" fmla="*/ 10 h 10"/>
                  <a:gd name="T6" fmla="*/ 12 w 12"/>
                  <a:gd name="T7" fmla="*/ 10 h 10"/>
                  <a:gd name="T8" fmla="*/ 5 w 12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5" y="0"/>
                    </a:moveTo>
                    <a:lnTo>
                      <a:pt x="0" y="2"/>
                    </a:lnTo>
                    <a:lnTo>
                      <a:pt x="7" y="10"/>
                    </a:lnTo>
                    <a:lnTo>
                      <a:pt x="12" y="1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350" name="组合 50"/>
            <p:cNvGrpSpPr/>
            <p:nvPr/>
          </p:nvGrpSpPr>
          <p:grpSpPr>
            <a:xfrm>
              <a:off x="6771623" y="5639979"/>
              <a:ext cx="885685" cy="885042"/>
              <a:chOff x="6073970" y="3409136"/>
              <a:chExt cx="1010953" cy="1009854"/>
            </a:xfrm>
          </p:grpSpPr>
          <p:sp>
            <p:nvSpPr>
              <p:cNvPr id="52" name="Freeform 49"/>
              <p:cNvSpPr/>
              <p:nvPr/>
            </p:nvSpPr>
            <p:spPr bwMode="auto">
              <a:xfrm flipH="1">
                <a:off x="6259425" y="4150956"/>
                <a:ext cx="142091" cy="268034"/>
              </a:xfrm>
              <a:custGeom>
                <a:avLst/>
                <a:gdLst>
                  <a:gd name="T0" fmla="*/ 22 w 152"/>
                  <a:gd name="T1" fmla="*/ 0 h 287"/>
                  <a:gd name="T2" fmla="*/ 0 w 152"/>
                  <a:gd name="T3" fmla="*/ 149 h 287"/>
                  <a:gd name="T4" fmla="*/ 140 w 152"/>
                  <a:gd name="T5" fmla="*/ 287 h 287"/>
                  <a:gd name="T6" fmla="*/ 152 w 152"/>
                  <a:gd name="T7" fmla="*/ 132 h 287"/>
                  <a:gd name="T8" fmla="*/ 22 w 152"/>
                  <a:gd name="T9" fmla="*/ 0 h 2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7">
                    <a:moveTo>
                      <a:pt x="22" y="0"/>
                    </a:moveTo>
                    <a:lnTo>
                      <a:pt x="0" y="149"/>
                    </a:lnTo>
                    <a:lnTo>
                      <a:pt x="140" y="287"/>
                    </a:lnTo>
                    <a:lnTo>
                      <a:pt x="152" y="132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Freeform 50"/>
              <p:cNvSpPr/>
              <p:nvPr/>
            </p:nvSpPr>
            <p:spPr bwMode="auto">
              <a:xfrm flipH="1">
                <a:off x="6259425" y="4150956"/>
                <a:ext cx="142091" cy="268034"/>
              </a:xfrm>
              <a:custGeom>
                <a:avLst/>
                <a:gdLst>
                  <a:gd name="T0" fmla="*/ 22 w 152"/>
                  <a:gd name="T1" fmla="*/ 0 h 287"/>
                  <a:gd name="T2" fmla="*/ 0 w 152"/>
                  <a:gd name="T3" fmla="*/ 149 h 287"/>
                  <a:gd name="T4" fmla="*/ 140 w 152"/>
                  <a:gd name="T5" fmla="*/ 287 h 287"/>
                  <a:gd name="T6" fmla="*/ 152 w 152"/>
                  <a:gd name="T7" fmla="*/ 132 h 287"/>
                  <a:gd name="T8" fmla="*/ 22 w 152"/>
                  <a:gd name="T9" fmla="*/ 0 h 2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7">
                    <a:moveTo>
                      <a:pt x="22" y="0"/>
                    </a:moveTo>
                    <a:lnTo>
                      <a:pt x="0" y="149"/>
                    </a:lnTo>
                    <a:lnTo>
                      <a:pt x="140" y="287"/>
                    </a:lnTo>
                    <a:lnTo>
                      <a:pt x="152" y="132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4" name="Freeform 51"/>
              <p:cNvSpPr/>
              <p:nvPr/>
            </p:nvSpPr>
            <p:spPr bwMode="auto">
              <a:xfrm flipH="1">
                <a:off x="6075353" y="4092828"/>
                <a:ext cx="268035" cy="138862"/>
              </a:xfrm>
              <a:custGeom>
                <a:avLst/>
                <a:gdLst>
                  <a:gd name="T0" fmla="*/ 0 w 287"/>
                  <a:gd name="T1" fmla="*/ 22 h 152"/>
                  <a:gd name="T2" fmla="*/ 151 w 287"/>
                  <a:gd name="T3" fmla="*/ 0 h 152"/>
                  <a:gd name="T4" fmla="*/ 287 w 287"/>
                  <a:gd name="T5" fmla="*/ 140 h 152"/>
                  <a:gd name="T6" fmla="*/ 133 w 287"/>
                  <a:gd name="T7" fmla="*/ 152 h 152"/>
                  <a:gd name="T8" fmla="*/ 0 w 287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7" h="152">
                    <a:moveTo>
                      <a:pt x="0" y="22"/>
                    </a:moveTo>
                    <a:lnTo>
                      <a:pt x="151" y="0"/>
                    </a:lnTo>
                    <a:lnTo>
                      <a:pt x="287" y="140"/>
                    </a:lnTo>
                    <a:lnTo>
                      <a:pt x="133" y="15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5" name="Freeform 52"/>
              <p:cNvSpPr/>
              <p:nvPr/>
            </p:nvSpPr>
            <p:spPr bwMode="auto">
              <a:xfrm flipH="1">
                <a:off x="6075353" y="4092828"/>
                <a:ext cx="268035" cy="138862"/>
              </a:xfrm>
              <a:custGeom>
                <a:avLst/>
                <a:gdLst>
                  <a:gd name="T0" fmla="*/ 0 w 287"/>
                  <a:gd name="T1" fmla="*/ 22 h 152"/>
                  <a:gd name="T2" fmla="*/ 151 w 287"/>
                  <a:gd name="T3" fmla="*/ 0 h 152"/>
                  <a:gd name="T4" fmla="*/ 287 w 287"/>
                  <a:gd name="T5" fmla="*/ 140 h 152"/>
                  <a:gd name="T6" fmla="*/ 133 w 287"/>
                  <a:gd name="T7" fmla="*/ 152 h 152"/>
                  <a:gd name="T8" fmla="*/ 0 w 287"/>
                  <a:gd name="T9" fmla="*/ 22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7" h="152">
                    <a:moveTo>
                      <a:pt x="0" y="22"/>
                    </a:moveTo>
                    <a:lnTo>
                      <a:pt x="151" y="0"/>
                    </a:lnTo>
                    <a:lnTo>
                      <a:pt x="287" y="140"/>
                    </a:lnTo>
                    <a:lnTo>
                      <a:pt x="133" y="152"/>
                    </a:lnTo>
                    <a:lnTo>
                      <a:pt x="0" y="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6" name="Freeform 53"/>
              <p:cNvSpPr/>
              <p:nvPr/>
            </p:nvSpPr>
            <p:spPr bwMode="auto">
              <a:xfrm flipH="1">
                <a:off x="6343388" y="4189707"/>
                <a:ext cx="0" cy="0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Freeform 54"/>
              <p:cNvSpPr/>
              <p:nvPr/>
            </p:nvSpPr>
            <p:spPr bwMode="auto">
              <a:xfrm flipH="1">
                <a:off x="6343388" y="4189707"/>
                <a:ext cx="0" cy="0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Freeform 55"/>
              <p:cNvSpPr/>
              <p:nvPr/>
            </p:nvSpPr>
            <p:spPr bwMode="auto">
              <a:xfrm flipH="1">
                <a:off x="6340160" y="4189707"/>
                <a:ext cx="22604" cy="145320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8 h 156"/>
                  <a:gd name="T4" fmla="*/ 8 w 26"/>
                  <a:gd name="T5" fmla="*/ 156 h 156"/>
                  <a:gd name="T6" fmla="*/ 26 w 26"/>
                  <a:gd name="T7" fmla="*/ 7 h 156"/>
                  <a:gd name="T8" fmla="*/ 21 w 26"/>
                  <a:gd name="T9" fmla="*/ 2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26" y="7"/>
                    </a:lnTo>
                    <a:lnTo>
                      <a:pt x="21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 56"/>
              <p:cNvSpPr/>
              <p:nvPr/>
            </p:nvSpPr>
            <p:spPr bwMode="auto">
              <a:xfrm flipH="1">
                <a:off x="6340160" y="4189707"/>
                <a:ext cx="22604" cy="145320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8 h 156"/>
                  <a:gd name="T4" fmla="*/ 8 w 26"/>
                  <a:gd name="T5" fmla="*/ 156 h 156"/>
                  <a:gd name="T6" fmla="*/ 26 w 26"/>
                  <a:gd name="T7" fmla="*/ 7 h 156"/>
                  <a:gd name="T8" fmla="*/ 21 w 26"/>
                  <a:gd name="T9" fmla="*/ 2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26" y="7"/>
                    </a:lnTo>
                    <a:lnTo>
                      <a:pt x="21" y="2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57"/>
              <p:cNvSpPr>
                <a:spLocks noEditPoints="1"/>
              </p:cNvSpPr>
              <p:nvPr/>
            </p:nvSpPr>
            <p:spPr bwMode="auto">
              <a:xfrm flipH="1">
                <a:off x="6301408" y="4231690"/>
                <a:ext cx="22604" cy="145318"/>
              </a:xfrm>
              <a:custGeom>
                <a:avLst/>
                <a:gdLst>
                  <a:gd name="T0" fmla="*/ 0 w 22"/>
                  <a:gd name="T1" fmla="*/ 148 h 156"/>
                  <a:gd name="T2" fmla="*/ 0 w 22"/>
                  <a:gd name="T3" fmla="*/ 148 h 156"/>
                  <a:gd name="T4" fmla="*/ 8 w 22"/>
                  <a:gd name="T5" fmla="*/ 156 h 156"/>
                  <a:gd name="T6" fmla="*/ 8 w 22"/>
                  <a:gd name="T7" fmla="*/ 156 h 156"/>
                  <a:gd name="T8" fmla="*/ 0 w 22"/>
                  <a:gd name="T9" fmla="*/ 148 h 156"/>
                  <a:gd name="T10" fmla="*/ 21 w 22"/>
                  <a:gd name="T11" fmla="*/ 0 h 156"/>
                  <a:gd name="T12" fmla="*/ 21 w 22"/>
                  <a:gd name="T13" fmla="*/ 0 h 156"/>
                  <a:gd name="T14" fmla="*/ 22 w 22"/>
                  <a:gd name="T15" fmla="*/ 3 h 156"/>
                  <a:gd name="T16" fmla="*/ 21 w 22"/>
                  <a:gd name="T17" fmla="*/ 0 h 1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56">
                    <a:moveTo>
                      <a:pt x="0" y="148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0" y="148"/>
                    </a:lnTo>
                    <a:close/>
                    <a:moveTo>
                      <a:pt x="21" y="0"/>
                    </a:moveTo>
                    <a:lnTo>
                      <a:pt x="21" y="0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Freeform 58"/>
              <p:cNvSpPr>
                <a:spLocks noEditPoints="1"/>
              </p:cNvSpPr>
              <p:nvPr/>
            </p:nvSpPr>
            <p:spPr bwMode="auto">
              <a:xfrm flipH="1">
                <a:off x="6301408" y="4231690"/>
                <a:ext cx="22604" cy="145318"/>
              </a:xfrm>
              <a:custGeom>
                <a:avLst/>
                <a:gdLst>
                  <a:gd name="T0" fmla="*/ 0 w 22"/>
                  <a:gd name="T1" fmla="*/ 148 h 156"/>
                  <a:gd name="T2" fmla="*/ 0 w 22"/>
                  <a:gd name="T3" fmla="*/ 148 h 156"/>
                  <a:gd name="T4" fmla="*/ 8 w 22"/>
                  <a:gd name="T5" fmla="*/ 156 h 156"/>
                  <a:gd name="T6" fmla="*/ 8 w 22"/>
                  <a:gd name="T7" fmla="*/ 156 h 156"/>
                  <a:gd name="T8" fmla="*/ 0 w 22"/>
                  <a:gd name="T9" fmla="*/ 148 h 156"/>
                  <a:gd name="T10" fmla="*/ 21 w 22"/>
                  <a:gd name="T11" fmla="*/ 0 h 156"/>
                  <a:gd name="T12" fmla="*/ 21 w 22"/>
                  <a:gd name="T13" fmla="*/ 0 h 156"/>
                  <a:gd name="T14" fmla="*/ 22 w 22"/>
                  <a:gd name="T15" fmla="*/ 3 h 156"/>
                  <a:gd name="T16" fmla="*/ 21 w 22"/>
                  <a:gd name="T17" fmla="*/ 0 h 1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56">
                    <a:moveTo>
                      <a:pt x="0" y="148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0" y="148"/>
                    </a:lnTo>
                    <a:moveTo>
                      <a:pt x="21" y="0"/>
                    </a:moveTo>
                    <a:lnTo>
                      <a:pt x="21" y="0"/>
                    </a:lnTo>
                    <a:lnTo>
                      <a:pt x="22" y="3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Freeform 59"/>
              <p:cNvSpPr/>
              <p:nvPr/>
            </p:nvSpPr>
            <p:spPr bwMode="auto">
              <a:xfrm flipH="1">
                <a:off x="6298178" y="4231690"/>
                <a:ext cx="25835" cy="145318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8 h 156"/>
                  <a:gd name="T4" fmla="*/ 8 w 26"/>
                  <a:gd name="T5" fmla="*/ 156 h 156"/>
                  <a:gd name="T6" fmla="*/ 26 w 26"/>
                  <a:gd name="T7" fmla="*/ 7 h 156"/>
                  <a:gd name="T8" fmla="*/ 22 w 26"/>
                  <a:gd name="T9" fmla="*/ 3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26" y="7"/>
                    </a:lnTo>
                    <a:lnTo>
                      <a:pt x="22" y="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Freeform 60"/>
              <p:cNvSpPr/>
              <p:nvPr/>
            </p:nvSpPr>
            <p:spPr bwMode="auto">
              <a:xfrm flipH="1">
                <a:off x="6298178" y="4231690"/>
                <a:ext cx="25835" cy="145318"/>
              </a:xfrm>
              <a:custGeom>
                <a:avLst/>
                <a:gdLst>
                  <a:gd name="T0" fmla="*/ 21 w 26"/>
                  <a:gd name="T1" fmla="*/ 0 h 156"/>
                  <a:gd name="T2" fmla="*/ 0 w 26"/>
                  <a:gd name="T3" fmla="*/ 148 h 156"/>
                  <a:gd name="T4" fmla="*/ 8 w 26"/>
                  <a:gd name="T5" fmla="*/ 156 h 156"/>
                  <a:gd name="T6" fmla="*/ 26 w 26"/>
                  <a:gd name="T7" fmla="*/ 7 h 156"/>
                  <a:gd name="T8" fmla="*/ 22 w 26"/>
                  <a:gd name="T9" fmla="*/ 3 h 156"/>
                  <a:gd name="T10" fmla="*/ 21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1" y="0"/>
                    </a:moveTo>
                    <a:lnTo>
                      <a:pt x="0" y="148"/>
                    </a:lnTo>
                    <a:lnTo>
                      <a:pt x="8" y="156"/>
                    </a:lnTo>
                    <a:lnTo>
                      <a:pt x="26" y="7"/>
                    </a:lnTo>
                    <a:lnTo>
                      <a:pt x="22" y="3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Freeform 61"/>
              <p:cNvSpPr>
                <a:spLocks noEditPoints="1"/>
              </p:cNvSpPr>
              <p:nvPr/>
            </p:nvSpPr>
            <p:spPr bwMode="auto">
              <a:xfrm flipH="1">
                <a:off x="6117334" y="4176790"/>
                <a:ext cx="148550" cy="22606"/>
              </a:xfrm>
              <a:custGeom>
                <a:avLst/>
                <a:gdLst>
                  <a:gd name="T0" fmla="*/ 7 w 162"/>
                  <a:gd name="T1" fmla="*/ 16 h 24"/>
                  <a:gd name="T2" fmla="*/ 0 w 162"/>
                  <a:gd name="T3" fmla="*/ 16 h 24"/>
                  <a:gd name="T4" fmla="*/ 7 w 162"/>
                  <a:gd name="T5" fmla="*/ 24 h 24"/>
                  <a:gd name="T6" fmla="*/ 15 w 162"/>
                  <a:gd name="T7" fmla="*/ 24 h 24"/>
                  <a:gd name="T8" fmla="*/ 7 w 162"/>
                  <a:gd name="T9" fmla="*/ 16 h 24"/>
                  <a:gd name="T10" fmla="*/ 160 w 162"/>
                  <a:gd name="T11" fmla="*/ 0 h 24"/>
                  <a:gd name="T12" fmla="*/ 160 w 162"/>
                  <a:gd name="T13" fmla="*/ 0 h 24"/>
                  <a:gd name="T14" fmla="*/ 162 w 162"/>
                  <a:gd name="T15" fmla="*/ 2 h 24"/>
                  <a:gd name="T16" fmla="*/ 160 w 162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2" h="24">
                    <a:moveTo>
                      <a:pt x="7" y="16"/>
                    </a:moveTo>
                    <a:lnTo>
                      <a:pt x="0" y="16"/>
                    </a:lnTo>
                    <a:lnTo>
                      <a:pt x="7" y="24"/>
                    </a:lnTo>
                    <a:lnTo>
                      <a:pt x="15" y="24"/>
                    </a:lnTo>
                    <a:lnTo>
                      <a:pt x="7" y="16"/>
                    </a:lnTo>
                    <a:close/>
                    <a:moveTo>
                      <a:pt x="160" y="0"/>
                    </a:moveTo>
                    <a:lnTo>
                      <a:pt x="160" y="0"/>
                    </a:lnTo>
                    <a:lnTo>
                      <a:pt x="162" y="2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Freeform 62"/>
              <p:cNvSpPr>
                <a:spLocks noEditPoints="1"/>
              </p:cNvSpPr>
              <p:nvPr/>
            </p:nvSpPr>
            <p:spPr bwMode="auto">
              <a:xfrm flipH="1">
                <a:off x="6117334" y="4176790"/>
                <a:ext cx="148550" cy="22606"/>
              </a:xfrm>
              <a:custGeom>
                <a:avLst/>
                <a:gdLst>
                  <a:gd name="T0" fmla="*/ 7 w 162"/>
                  <a:gd name="T1" fmla="*/ 16 h 24"/>
                  <a:gd name="T2" fmla="*/ 0 w 162"/>
                  <a:gd name="T3" fmla="*/ 16 h 24"/>
                  <a:gd name="T4" fmla="*/ 7 w 162"/>
                  <a:gd name="T5" fmla="*/ 24 h 24"/>
                  <a:gd name="T6" fmla="*/ 15 w 162"/>
                  <a:gd name="T7" fmla="*/ 24 h 24"/>
                  <a:gd name="T8" fmla="*/ 7 w 162"/>
                  <a:gd name="T9" fmla="*/ 16 h 24"/>
                  <a:gd name="T10" fmla="*/ 160 w 162"/>
                  <a:gd name="T11" fmla="*/ 0 h 24"/>
                  <a:gd name="T12" fmla="*/ 160 w 162"/>
                  <a:gd name="T13" fmla="*/ 0 h 24"/>
                  <a:gd name="T14" fmla="*/ 162 w 162"/>
                  <a:gd name="T15" fmla="*/ 2 h 24"/>
                  <a:gd name="T16" fmla="*/ 160 w 162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2" h="24">
                    <a:moveTo>
                      <a:pt x="7" y="16"/>
                    </a:moveTo>
                    <a:lnTo>
                      <a:pt x="0" y="16"/>
                    </a:lnTo>
                    <a:lnTo>
                      <a:pt x="7" y="24"/>
                    </a:lnTo>
                    <a:lnTo>
                      <a:pt x="15" y="24"/>
                    </a:lnTo>
                    <a:lnTo>
                      <a:pt x="7" y="16"/>
                    </a:lnTo>
                    <a:moveTo>
                      <a:pt x="160" y="0"/>
                    </a:moveTo>
                    <a:lnTo>
                      <a:pt x="160" y="0"/>
                    </a:lnTo>
                    <a:lnTo>
                      <a:pt x="162" y="2"/>
                    </a:lnTo>
                    <a:lnTo>
                      <a:pt x="1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 63"/>
              <p:cNvSpPr/>
              <p:nvPr/>
            </p:nvSpPr>
            <p:spPr bwMode="auto">
              <a:xfrm flipH="1">
                <a:off x="6114106" y="4176790"/>
                <a:ext cx="145320" cy="22606"/>
              </a:xfrm>
              <a:custGeom>
                <a:avLst/>
                <a:gdLst>
                  <a:gd name="T0" fmla="*/ 153 w 158"/>
                  <a:gd name="T1" fmla="*/ 0 h 24"/>
                  <a:gd name="T2" fmla="*/ 0 w 158"/>
                  <a:gd name="T3" fmla="*/ 16 h 24"/>
                  <a:gd name="T4" fmla="*/ 8 w 158"/>
                  <a:gd name="T5" fmla="*/ 24 h 24"/>
                  <a:gd name="T6" fmla="*/ 158 w 158"/>
                  <a:gd name="T7" fmla="*/ 7 h 24"/>
                  <a:gd name="T8" fmla="*/ 155 w 158"/>
                  <a:gd name="T9" fmla="*/ 2 h 24"/>
                  <a:gd name="T10" fmla="*/ 153 w 158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8" h="24">
                    <a:moveTo>
                      <a:pt x="153" y="0"/>
                    </a:moveTo>
                    <a:lnTo>
                      <a:pt x="0" y="16"/>
                    </a:lnTo>
                    <a:lnTo>
                      <a:pt x="8" y="24"/>
                    </a:lnTo>
                    <a:lnTo>
                      <a:pt x="158" y="7"/>
                    </a:lnTo>
                    <a:lnTo>
                      <a:pt x="155" y="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7" name="Freeform 64"/>
              <p:cNvSpPr/>
              <p:nvPr/>
            </p:nvSpPr>
            <p:spPr bwMode="auto">
              <a:xfrm flipH="1">
                <a:off x="6114106" y="4176790"/>
                <a:ext cx="145320" cy="22606"/>
              </a:xfrm>
              <a:custGeom>
                <a:avLst/>
                <a:gdLst>
                  <a:gd name="T0" fmla="*/ 153 w 158"/>
                  <a:gd name="T1" fmla="*/ 0 h 24"/>
                  <a:gd name="T2" fmla="*/ 0 w 158"/>
                  <a:gd name="T3" fmla="*/ 16 h 24"/>
                  <a:gd name="T4" fmla="*/ 8 w 158"/>
                  <a:gd name="T5" fmla="*/ 24 h 24"/>
                  <a:gd name="T6" fmla="*/ 158 w 158"/>
                  <a:gd name="T7" fmla="*/ 7 h 24"/>
                  <a:gd name="T8" fmla="*/ 155 w 158"/>
                  <a:gd name="T9" fmla="*/ 2 h 24"/>
                  <a:gd name="T10" fmla="*/ 153 w 158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8" h="24">
                    <a:moveTo>
                      <a:pt x="153" y="0"/>
                    </a:moveTo>
                    <a:lnTo>
                      <a:pt x="0" y="16"/>
                    </a:lnTo>
                    <a:lnTo>
                      <a:pt x="8" y="24"/>
                    </a:lnTo>
                    <a:lnTo>
                      <a:pt x="158" y="7"/>
                    </a:lnTo>
                    <a:lnTo>
                      <a:pt x="155" y="2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Freeform 65"/>
              <p:cNvSpPr>
                <a:spLocks noEditPoints="1"/>
              </p:cNvSpPr>
              <p:nvPr/>
            </p:nvSpPr>
            <p:spPr bwMode="auto">
              <a:xfrm flipH="1">
                <a:off x="6165775" y="4131580"/>
                <a:ext cx="148550" cy="22606"/>
              </a:xfrm>
              <a:custGeom>
                <a:avLst/>
                <a:gdLst>
                  <a:gd name="T0" fmla="*/ 7 w 161"/>
                  <a:gd name="T1" fmla="*/ 15 h 24"/>
                  <a:gd name="T2" fmla="*/ 0 w 161"/>
                  <a:gd name="T3" fmla="*/ 15 h 24"/>
                  <a:gd name="T4" fmla="*/ 9 w 161"/>
                  <a:gd name="T5" fmla="*/ 24 h 24"/>
                  <a:gd name="T6" fmla="*/ 14 w 161"/>
                  <a:gd name="T7" fmla="*/ 22 h 24"/>
                  <a:gd name="T8" fmla="*/ 7 w 161"/>
                  <a:gd name="T9" fmla="*/ 15 h 24"/>
                  <a:gd name="T10" fmla="*/ 161 w 161"/>
                  <a:gd name="T11" fmla="*/ 0 h 24"/>
                  <a:gd name="T12" fmla="*/ 161 w 161"/>
                  <a:gd name="T13" fmla="*/ 0 h 24"/>
                  <a:gd name="T14" fmla="*/ 161 w 161"/>
                  <a:gd name="T15" fmla="*/ 0 h 24"/>
                  <a:gd name="T16" fmla="*/ 161 w 161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1" h="24">
                    <a:moveTo>
                      <a:pt x="7" y="15"/>
                    </a:moveTo>
                    <a:lnTo>
                      <a:pt x="0" y="15"/>
                    </a:lnTo>
                    <a:lnTo>
                      <a:pt x="9" y="24"/>
                    </a:lnTo>
                    <a:lnTo>
                      <a:pt x="14" y="22"/>
                    </a:lnTo>
                    <a:lnTo>
                      <a:pt x="7" y="15"/>
                    </a:lnTo>
                    <a:close/>
                    <a:moveTo>
                      <a:pt x="161" y="0"/>
                    </a:move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9" name="Freeform 66"/>
              <p:cNvSpPr>
                <a:spLocks noEditPoints="1"/>
              </p:cNvSpPr>
              <p:nvPr/>
            </p:nvSpPr>
            <p:spPr bwMode="auto">
              <a:xfrm flipH="1">
                <a:off x="6165775" y="4131580"/>
                <a:ext cx="148550" cy="22606"/>
              </a:xfrm>
              <a:custGeom>
                <a:avLst/>
                <a:gdLst>
                  <a:gd name="T0" fmla="*/ 7 w 161"/>
                  <a:gd name="T1" fmla="*/ 15 h 24"/>
                  <a:gd name="T2" fmla="*/ 0 w 161"/>
                  <a:gd name="T3" fmla="*/ 15 h 24"/>
                  <a:gd name="T4" fmla="*/ 9 w 161"/>
                  <a:gd name="T5" fmla="*/ 24 h 24"/>
                  <a:gd name="T6" fmla="*/ 14 w 161"/>
                  <a:gd name="T7" fmla="*/ 22 h 24"/>
                  <a:gd name="T8" fmla="*/ 7 w 161"/>
                  <a:gd name="T9" fmla="*/ 15 h 24"/>
                  <a:gd name="T10" fmla="*/ 161 w 161"/>
                  <a:gd name="T11" fmla="*/ 0 h 24"/>
                  <a:gd name="T12" fmla="*/ 161 w 161"/>
                  <a:gd name="T13" fmla="*/ 0 h 24"/>
                  <a:gd name="T14" fmla="*/ 161 w 161"/>
                  <a:gd name="T15" fmla="*/ 0 h 24"/>
                  <a:gd name="T16" fmla="*/ 161 w 161"/>
                  <a:gd name="T17" fmla="*/ 0 h 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1" h="24">
                    <a:moveTo>
                      <a:pt x="7" y="15"/>
                    </a:moveTo>
                    <a:lnTo>
                      <a:pt x="0" y="15"/>
                    </a:lnTo>
                    <a:lnTo>
                      <a:pt x="9" y="24"/>
                    </a:lnTo>
                    <a:lnTo>
                      <a:pt x="14" y="22"/>
                    </a:lnTo>
                    <a:lnTo>
                      <a:pt x="7" y="15"/>
                    </a:lnTo>
                    <a:moveTo>
                      <a:pt x="161" y="0"/>
                    </a:moveTo>
                    <a:lnTo>
                      <a:pt x="16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0" name="Freeform 67"/>
              <p:cNvSpPr/>
              <p:nvPr/>
            </p:nvSpPr>
            <p:spPr bwMode="auto">
              <a:xfrm flipH="1">
                <a:off x="6159316" y="4131580"/>
                <a:ext cx="148550" cy="19376"/>
              </a:xfrm>
              <a:custGeom>
                <a:avLst/>
                <a:gdLst>
                  <a:gd name="T0" fmla="*/ 154 w 160"/>
                  <a:gd name="T1" fmla="*/ 0 h 22"/>
                  <a:gd name="T2" fmla="*/ 0 w 160"/>
                  <a:gd name="T3" fmla="*/ 15 h 22"/>
                  <a:gd name="T4" fmla="*/ 7 w 160"/>
                  <a:gd name="T5" fmla="*/ 22 h 22"/>
                  <a:gd name="T6" fmla="*/ 160 w 160"/>
                  <a:gd name="T7" fmla="*/ 6 h 22"/>
                  <a:gd name="T8" fmla="*/ 154 w 160"/>
                  <a:gd name="T9" fmla="*/ 0 h 22"/>
                  <a:gd name="T10" fmla="*/ 154 w 160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2">
                    <a:moveTo>
                      <a:pt x="154" y="0"/>
                    </a:moveTo>
                    <a:lnTo>
                      <a:pt x="0" y="15"/>
                    </a:lnTo>
                    <a:lnTo>
                      <a:pt x="7" y="22"/>
                    </a:lnTo>
                    <a:lnTo>
                      <a:pt x="160" y="6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1" name="Freeform 68"/>
              <p:cNvSpPr/>
              <p:nvPr/>
            </p:nvSpPr>
            <p:spPr bwMode="auto">
              <a:xfrm flipH="1">
                <a:off x="6159316" y="4131580"/>
                <a:ext cx="148550" cy="19376"/>
              </a:xfrm>
              <a:custGeom>
                <a:avLst/>
                <a:gdLst>
                  <a:gd name="T0" fmla="*/ 154 w 160"/>
                  <a:gd name="T1" fmla="*/ 0 h 22"/>
                  <a:gd name="T2" fmla="*/ 0 w 160"/>
                  <a:gd name="T3" fmla="*/ 15 h 22"/>
                  <a:gd name="T4" fmla="*/ 7 w 160"/>
                  <a:gd name="T5" fmla="*/ 22 h 22"/>
                  <a:gd name="T6" fmla="*/ 160 w 160"/>
                  <a:gd name="T7" fmla="*/ 6 h 22"/>
                  <a:gd name="T8" fmla="*/ 154 w 160"/>
                  <a:gd name="T9" fmla="*/ 0 h 22"/>
                  <a:gd name="T10" fmla="*/ 154 w 160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0" h="22">
                    <a:moveTo>
                      <a:pt x="154" y="0"/>
                    </a:moveTo>
                    <a:lnTo>
                      <a:pt x="0" y="15"/>
                    </a:lnTo>
                    <a:lnTo>
                      <a:pt x="7" y="22"/>
                    </a:lnTo>
                    <a:lnTo>
                      <a:pt x="160" y="6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2" name="Freeform 69"/>
              <p:cNvSpPr/>
              <p:nvPr/>
            </p:nvSpPr>
            <p:spPr bwMode="auto">
              <a:xfrm flipH="1">
                <a:off x="6217445" y="3408212"/>
                <a:ext cx="868695" cy="865457"/>
              </a:xfrm>
              <a:custGeom>
                <a:avLst/>
                <a:gdLst>
                  <a:gd name="T0" fmla="*/ 81 w 507"/>
                  <a:gd name="T1" fmla="*/ 33 h 506"/>
                  <a:gd name="T2" fmla="*/ 81 w 507"/>
                  <a:gd name="T3" fmla="*/ 33 h 506"/>
                  <a:gd name="T4" fmla="*/ 0 w 507"/>
                  <a:gd name="T5" fmla="*/ 0 h 506"/>
                  <a:gd name="T6" fmla="*/ 35 w 507"/>
                  <a:gd name="T7" fmla="*/ 81 h 506"/>
                  <a:gd name="T8" fmla="*/ 35 w 507"/>
                  <a:gd name="T9" fmla="*/ 81 h 506"/>
                  <a:gd name="T10" fmla="*/ 886 w 507"/>
                  <a:gd name="T11" fmla="*/ 928 h 506"/>
                  <a:gd name="T12" fmla="*/ 930 w 507"/>
                  <a:gd name="T13" fmla="*/ 884 h 506"/>
                  <a:gd name="T14" fmla="*/ 81 w 507"/>
                  <a:gd name="T15" fmla="*/ 33 h 5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07" h="506"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0" y="14"/>
                      <a:pt x="0" y="0"/>
                      <a:pt x="0" y="0"/>
                    </a:cubicBezTo>
                    <a:cubicBezTo>
                      <a:pt x="0" y="0"/>
                      <a:pt x="16" y="40"/>
                      <a:pt x="19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483" y="506"/>
                      <a:pt x="483" y="506"/>
                      <a:pt x="483" y="506"/>
                    </a:cubicBezTo>
                    <a:cubicBezTo>
                      <a:pt x="507" y="482"/>
                      <a:pt x="507" y="482"/>
                      <a:pt x="507" y="482"/>
                    </a:cubicBezTo>
                    <a:lnTo>
                      <a:pt x="44" y="18"/>
                    </a:lnTo>
                    <a:close/>
                  </a:path>
                </a:pathLst>
              </a:custGeom>
              <a:solidFill>
                <a:srgbClr val="5D4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73" name="Oval 70"/>
            <p:cNvSpPr>
              <a:spLocks noChangeArrowheads="1"/>
            </p:cNvSpPr>
            <p:nvPr/>
          </p:nvSpPr>
          <p:spPr bwMode="auto">
            <a:xfrm flipH="1">
              <a:off x="6854881" y="3677849"/>
              <a:ext cx="1889905" cy="1887736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121917" tIns="60958" rIns="121917" bIns="6095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Oval 71"/>
            <p:cNvSpPr>
              <a:spLocks noChangeArrowheads="1"/>
            </p:cNvSpPr>
            <p:nvPr/>
          </p:nvSpPr>
          <p:spPr bwMode="auto">
            <a:xfrm flipH="1">
              <a:off x="7149118" y="3771244"/>
              <a:ext cx="1502305" cy="15000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Freeform 72"/>
            <p:cNvSpPr>
              <a:spLocks noEditPoints="1"/>
            </p:cNvSpPr>
            <p:nvPr/>
          </p:nvSpPr>
          <p:spPr bwMode="auto">
            <a:xfrm flipH="1">
              <a:off x="7098192" y="3754263"/>
              <a:ext cx="1570206" cy="1570757"/>
            </a:xfrm>
            <a:custGeom>
              <a:avLst/>
              <a:gdLst>
                <a:gd name="T0" fmla="*/ 524 w 1048"/>
                <a:gd name="T1" fmla="*/ 0 h 1049"/>
                <a:gd name="T2" fmla="*/ 0 w 1048"/>
                <a:gd name="T3" fmla="*/ 525 h 1049"/>
                <a:gd name="T4" fmla="*/ 506 w 1048"/>
                <a:gd name="T5" fmla="*/ 1049 h 1049"/>
                <a:gd name="T6" fmla="*/ 524 w 1048"/>
                <a:gd name="T7" fmla="*/ 1049 h 1049"/>
                <a:gd name="T8" fmla="*/ 547 w 1048"/>
                <a:gd name="T9" fmla="*/ 1048 h 1049"/>
                <a:gd name="T10" fmla="*/ 1048 w 1048"/>
                <a:gd name="T11" fmla="*/ 525 h 1049"/>
                <a:gd name="T12" fmla="*/ 524 w 1048"/>
                <a:gd name="T13" fmla="*/ 0 h 1049"/>
                <a:gd name="T14" fmla="*/ 547 w 1048"/>
                <a:gd name="T15" fmla="*/ 1001 h 1049"/>
                <a:gd name="T16" fmla="*/ 524 w 1048"/>
                <a:gd name="T17" fmla="*/ 1002 h 1049"/>
                <a:gd name="T18" fmla="*/ 506 w 1048"/>
                <a:gd name="T19" fmla="*/ 1002 h 1049"/>
                <a:gd name="T20" fmla="*/ 47 w 1048"/>
                <a:gd name="T21" fmla="*/ 525 h 1049"/>
                <a:gd name="T22" fmla="*/ 524 w 1048"/>
                <a:gd name="T23" fmla="*/ 47 h 1049"/>
                <a:gd name="T24" fmla="*/ 1002 w 1048"/>
                <a:gd name="T25" fmla="*/ 525 h 1049"/>
                <a:gd name="T26" fmla="*/ 547 w 1048"/>
                <a:gd name="T27" fmla="*/ 100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8" h="1049">
                  <a:moveTo>
                    <a:pt x="524" y="0"/>
                  </a:moveTo>
                  <a:cubicBezTo>
                    <a:pt x="235" y="0"/>
                    <a:pt x="0" y="235"/>
                    <a:pt x="0" y="525"/>
                  </a:cubicBezTo>
                  <a:cubicBezTo>
                    <a:pt x="0" y="808"/>
                    <a:pt x="225" y="1039"/>
                    <a:pt x="506" y="1049"/>
                  </a:cubicBezTo>
                  <a:cubicBezTo>
                    <a:pt x="512" y="1049"/>
                    <a:pt x="518" y="1049"/>
                    <a:pt x="524" y="1049"/>
                  </a:cubicBezTo>
                  <a:cubicBezTo>
                    <a:pt x="532" y="1049"/>
                    <a:pt x="539" y="1049"/>
                    <a:pt x="547" y="1048"/>
                  </a:cubicBezTo>
                  <a:cubicBezTo>
                    <a:pt x="826" y="1036"/>
                    <a:pt x="1048" y="806"/>
                    <a:pt x="1048" y="525"/>
                  </a:cubicBezTo>
                  <a:cubicBezTo>
                    <a:pt x="1048" y="235"/>
                    <a:pt x="813" y="0"/>
                    <a:pt x="524" y="0"/>
                  </a:cubicBezTo>
                  <a:moveTo>
                    <a:pt x="547" y="1001"/>
                  </a:moveTo>
                  <a:cubicBezTo>
                    <a:pt x="539" y="1002"/>
                    <a:pt x="532" y="1002"/>
                    <a:pt x="524" y="1002"/>
                  </a:cubicBezTo>
                  <a:cubicBezTo>
                    <a:pt x="518" y="1002"/>
                    <a:pt x="512" y="1002"/>
                    <a:pt x="506" y="1002"/>
                  </a:cubicBezTo>
                  <a:cubicBezTo>
                    <a:pt x="251" y="992"/>
                    <a:pt x="47" y="782"/>
                    <a:pt x="47" y="525"/>
                  </a:cubicBezTo>
                  <a:cubicBezTo>
                    <a:pt x="47" y="261"/>
                    <a:pt x="261" y="47"/>
                    <a:pt x="524" y="47"/>
                  </a:cubicBezTo>
                  <a:cubicBezTo>
                    <a:pt x="788" y="47"/>
                    <a:pt x="1002" y="261"/>
                    <a:pt x="1002" y="525"/>
                  </a:cubicBezTo>
                  <a:cubicBezTo>
                    <a:pt x="1002" y="780"/>
                    <a:pt x="800" y="989"/>
                    <a:pt x="547" y="100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Freeform 73"/>
            <p:cNvSpPr>
              <a:spLocks noEditPoints="1"/>
            </p:cNvSpPr>
            <p:nvPr/>
          </p:nvSpPr>
          <p:spPr bwMode="auto">
            <a:xfrm flipH="1">
              <a:off x="7366967" y="3839169"/>
              <a:ext cx="1216555" cy="1214153"/>
            </a:xfrm>
            <a:custGeom>
              <a:avLst/>
              <a:gdLst>
                <a:gd name="T0" fmla="*/ 745 w 812"/>
                <a:gd name="T1" fmla="*/ 0 h 809"/>
                <a:gd name="T2" fmla="*/ 0 w 812"/>
                <a:gd name="T3" fmla="*/ 743 h 809"/>
                <a:gd name="T4" fmla="*/ 745 w 812"/>
                <a:gd name="T5" fmla="*/ 1484 h 809"/>
                <a:gd name="T6" fmla="*/ 1489 w 812"/>
                <a:gd name="T7" fmla="*/ 743 h 809"/>
                <a:gd name="T8" fmla="*/ 745 w 812"/>
                <a:gd name="T9" fmla="*/ 0 h 809"/>
                <a:gd name="T10" fmla="*/ 745 w 812"/>
                <a:gd name="T11" fmla="*/ 1398 h 809"/>
                <a:gd name="T12" fmla="*/ 86 w 812"/>
                <a:gd name="T13" fmla="*/ 743 h 809"/>
                <a:gd name="T14" fmla="*/ 745 w 812"/>
                <a:gd name="T15" fmla="*/ 86 h 809"/>
                <a:gd name="T16" fmla="*/ 1405 w 812"/>
                <a:gd name="T17" fmla="*/ 743 h 809"/>
                <a:gd name="T18" fmla="*/ 745 w 812"/>
                <a:gd name="T19" fmla="*/ 1398 h 8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2" h="809">
                  <a:moveTo>
                    <a:pt x="406" y="0"/>
                  </a:moveTo>
                  <a:cubicBezTo>
                    <a:pt x="182" y="0"/>
                    <a:pt x="0" y="182"/>
                    <a:pt x="0" y="405"/>
                  </a:cubicBezTo>
                  <a:cubicBezTo>
                    <a:pt x="0" y="627"/>
                    <a:pt x="182" y="809"/>
                    <a:pt x="406" y="809"/>
                  </a:cubicBezTo>
                  <a:cubicBezTo>
                    <a:pt x="630" y="809"/>
                    <a:pt x="812" y="627"/>
                    <a:pt x="812" y="405"/>
                  </a:cubicBezTo>
                  <a:cubicBezTo>
                    <a:pt x="812" y="182"/>
                    <a:pt x="630" y="0"/>
                    <a:pt x="406" y="0"/>
                  </a:cubicBezTo>
                  <a:moveTo>
                    <a:pt x="406" y="762"/>
                  </a:moveTo>
                  <a:cubicBezTo>
                    <a:pt x="208" y="762"/>
                    <a:pt x="47" y="602"/>
                    <a:pt x="47" y="405"/>
                  </a:cubicBezTo>
                  <a:cubicBezTo>
                    <a:pt x="47" y="207"/>
                    <a:pt x="208" y="47"/>
                    <a:pt x="406" y="47"/>
                  </a:cubicBezTo>
                  <a:cubicBezTo>
                    <a:pt x="604" y="47"/>
                    <a:pt x="766" y="207"/>
                    <a:pt x="766" y="405"/>
                  </a:cubicBezTo>
                  <a:cubicBezTo>
                    <a:pt x="766" y="602"/>
                    <a:pt x="604" y="762"/>
                    <a:pt x="406" y="76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Freeform 74"/>
            <p:cNvSpPr>
              <a:spLocks noEditPoints="1"/>
            </p:cNvSpPr>
            <p:nvPr/>
          </p:nvSpPr>
          <p:spPr bwMode="auto">
            <a:xfrm flipH="1">
              <a:off x="7635740" y="3926906"/>
              <a:ext cx="862906" cy="849057"/>
            </a:xfrm>
            <a:custGeom>
              <a:avLst/>
              <a:gdLst>
                <a:gd name="T0" fmla="*/ 529 w 576"/>
                <a:gd name="T1" fmla="*/ 0 h 567"/>
                <a:gd name="T2" fmla="*/ 0 w 576"/>
                <a:gd name="T3" fmla="*/ 521 h 567"/>
                <a:gd name="T4" fmla="*/ 529 w 576"/>
                <a:gd name="T5" fmla="*/ 1040 h 567"/>
                <a:gd name="T6" fmla="*/ 1057 w 576"/>
                <a:gd name="T7" fmla="*/ 521 h 567"/>
                <a:gd name="T8" fmla="*/ 529 w 576"/>
                <a:gd name="T9" fmla="*/ 0 h 567"/>
                <a:gd name="T10" fmla="*/ 529 w 576"/>
                <a:gd name="T11" fmla="*/ 956 h 567"/>
                <a:gd name="T12" fmla="*/ 86 w 576"/>
                <a:gd name="T13" fmla="*/ 521 h 567"/>
                <a:gd name="T14" fmla="*/ 529 w 576"/>
                <a:gd name="T15" fmla="*/ 84 h 567"/>
                <a:gd name="T16" fmla="*/ 971 w 576"/>
                <a:gd name="T17" fmla="*/ 521 h 567"/>
                <a:gd name="T18" fmla="*/ 529 w 576"/>
                <a:gd name="T19" fmla="*/ 956 h 5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6" h="567">
                  <a:moveTo>
                    <a:pt x="288" y="0"/>
                  </a:moveTo>
                  <a:cubicBezTo>
                    <a:pt x="129" y="0"/>
                    <a:pt x="0" y="127"/>
                    <a:pt x="0" y="284"/>
                  </a:cubicBezTo>
                  <a:cubicBezTo>
                    <a:pt x="0" y="440"/>
                    <a:pt x="129" y="567"/>
                    <a:pt x="288" y="567"/>
                  </a:cubicBezTo>
                  <a:cubicBezTo>
                    <a:pt x="447" y="567"/>
                    <a:pt x="576" y="440"/>
                    <a:pt x="576" y="284"/>
                  </a:cubicBezTo>
                  <a:cubicBezTo>
                    <a:pt x="576" y="127"/>
                    <a:pt x="447" y="0"/>
                    <a:pt x="288" y="0"/>
                  </a:cubicBezTo>
                  <a:moveTo>
                    <a:pt x="288" y="521"/>
                  </a:moveTo>
                  <a:cubicBezTo>
                    <a:pt x="155" y="521"/>
                    <a:pt x="47" y="414"/>
                    <a:pt x="47" y="284"/>
                  </a:cubicBezTo>
                  <a:cubicBezTo>
                    <a:pt x="47" y="153"/>
                    <a:pt x="155" y="46"/>
                    <a:pt x="288" y="46"/>
                  </a:cubicBezTo>
                  <a:cubicBezTo>
                    <a:pt x="421" y="46"/>
                    <a:pt x="529" y="153"/>
                    <a:pt x="529" y="284"/>
                  </a:cubicBezTo>
                  <a:cubicBezTo>
                    <a:pt x="529" y="414"/>
                    <a:pt x="421" y="521"/>
                    <a:pt x="288" y="5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 flipH="1">
              <a:off x="7904515" y="4011812"/>
              <a:ext cx="509256" cy="489622"/>
            </a:xfrm>
            <a:custGeom>
              <a:avLst/>
              <a:gdLst>
                <a:gd name="T0" fmla="*/ 312 w 340"/>
                <a:gd name="T1" fmla="*/ 0 h 327"/>
                <a:gd name="T2" fmla="*/ 0 w 340"/>
                <a:gd name="T3" fmla="*/ 301 h 327"/>
                <a:gd name="T4" fmla="*/ 312 w 340"/>
                <a:gd name="T5" fmla="*/ 600 h 327"/>
                <a:gd name="T6" fmla="*/ 623 w 340"/>
                <a:gd name="T7" fmla="*/ 301 h 327"/>
                <a:gd name="T8" fmla="*/ 312 w 340"/>
                <a:gd name="T9" fmla="*/ 0 h 327"/>
                <a:gd name="T10" fmla="*/ 312 w 340"/>
                <a:gd name="T11" fmla="*/ 516 h 327"/>
                <a:gd name="T12" fmla="*/ 86 w 340"/>
                <a:gd name="T13" fmla="*/ 301 h 327"/>
                <a:gd name="T14" fmla="*/ 312 w 340"/>
                <a:gd name="T15" fmla="*/ 86 h 327"/>
                <a:gd name="T16" fmla="*/ 537 w 340"/>
                <a:gd name="T17" fmla="*/ 301 h 327"/>
                <a:gd name="T18" fmla="*/ 312 w 340"/>
                <a:gd name="T19" fmla="*/ 516 h 3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0" h="327">
                  <a:moveTo>
                    <a:pt x="170" y="0"/>
                  </a:moveTo>
                  <a:cubicBezTo>
                    <a:pt x="76" y="0"/>
                    <a:pt x="0" y="73"/>
                    <a:pt x="0" y="164"/>
                  </a:cubicBezTo>
                  <a:cubicBezTo>
                    <a:pt x="0" y="254"/>
                    <a:pt x="76" y="327"/>
                    <a:pt x="170" y="327"/>
                  </a:cubicBezTo>
                  <a:cubicBezTo>
                    <a:pt x="264" y="327"/>
                    <a:pt x="340" y="254"/>
                    <a:pt x="340" y="164"/>
                  </a:cubicBezTo>
                  <a:cubicBezTo>
                    <a:pt x="340" y="73"/>
                    <a:pt x="264" y="0"/>
                    <a:pt x="170" y="0"/>
                  </a:cubicBezTo>
                  <a:moveTo>
                    <a:pt x="170" y="281"/>
                  </a:moveTo>
                  <a:cubicBezTo>
                    <a:pt x="102" y="281"/>
                    <a:pt x="47" y="228"/>
                    <a:pt x="47" y="164"/>
                  </a:cubicBezTo>
                  <a:cubicBezTo>
                    <a:pt x="47" y="99"/>
                    <a:pt x="102" y="47"/>
                    <a:pt x="170" y="47"/>
                  </a:cubicBezTo>
                  <a:cubicBezTo>
                    <a:pt x="238" y="47"/>
                    <a:pt x="293" y="99"/>
                    <a:pt x="293" y="164"/>
                  </a:cubicBezTo>
                  <a:cubicBezTo>
                    <a:pt x="293" y="228"/>
                    <a:pt x="238" y="281"/>
                    <a:pt x="170" y="28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9" name="Oval 76"/>
            <p:cNvSpPr>
              <a:spLocks noChangeArrowheads="1"/>
            </p:cNvSpPr>
            <p:nvPr/>
          </p:nvSpPr>
          <p:spPr bwMode="auto">
            <a:xfrm flipH="1">
              <a:off x="8142168" y="4085396"/>
              <a:ext cx="186727" cy="1839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4358" name="组合 79"/>
            <p:cNvGrpSpPr/>
            <p:nvPr/>
          </p:nvGrpSpPr>
          <p:grpSpPr>
            <a:xfrm>
              <a:off x="7011020" y="4541006"/>
              <a:ext cx="864441" cy="864612"/>
              <a:chOff x="6598099" y="2161504"/>
              <a:chExt cx="986705" cy="986543"/>
            </a:xfrm>
          </p:grpSpPr>
          <p:sp>
            <p:nvSpPr>
              <p:cNvPr id="81" name="Freeform 77"/>
              <p:cNvSpPr/>
              <p:nvPr/>
            </p:nvSpPr>
            <p:spPr bwMode="auto">
              <a:xfrm flipH="1">
                <a:off x="6781565" y="2881699"/>
                <a:ext cx="142092" cy="264804"/>
              </a:xfrm>
              <a:custGeom>
                <a:avLst/>
                <a:gdLst>
                  <a:gd name="T0" fmla="*/ 20 w 152"/>
                  <a:gd name="T1" fmla="*/ 0 h 284"/>
                  <a:gd name="T2" fmla="*/ 0 w 152"/>
                  <a:gd name="T3" fmla="*/ 148 h 284"/>
                  <a:gd name="T4" fmla="*/ 139 w 152"/>
                  <a:gd name="T5" fmla="*/ 284 h 284"/>
                  <a:gd name="T6" fmla="*/ 152 w 152"/>
                  <a:gd name="T7" fmla="*/ 130 h 284"/>
                  <a:gd name="T8" fmla="*/ 20 w 152"/>
                  <a:gd name="T9" fmla="*/ 0 h 2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4">
                    <a:moveTo>
                      <a:pt x="20" y="0"/>
                    </a:moveTo>
                    <a:lnTo>
                      <a:pt x="0" y="148"/>
                    </a:lnTo>
                    <a:lnTo>
                      <a:pt x="139" y="284"/>
                    </a:lnTo>
                    <a:lnTo>
                      <a:pt x="152" y="13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2" name="Freeform 78"/>
              <p:cNvSpPr/>
              <p:nvPr/>
            </p:nvSpPr>
            <p:spPr bwMode="auto">
              <a:xfrm flipH="1">
                <a:off x="6781565" y="2881699"/>
                <a:ext cx="142092" cy="264804"/>
              </a:xfrm>
              <a:custGeom>
                <a:avLst/>
                <a:gdLst>
                  <a:gd name="T0" fmla="*/ 20 w 152"/>
                  <a:gd name="T1" fmla="*/ 0 h 284"/>
                  <a:gd name="T2" fmla="*/ 0 w 152"/>
                  <a:gd name="T3" fmla="*/ 148 h 284"/>
                  <a:gd name="T4" fmla="*/ 139 w 152"/>
                  <a:gd name="T5" fmla="*/ 284 h 284"/>
                  <a:gd name="T6" fmla="*/ 152 w 152"/>
                  <a:gd name="T7" fmla="*/ 130 h 284"/>
                  <a:gd name="T8" fmla="*/ 20 w 152"/>
                  <a:gd name="T9" fmla="*/ 0 h 2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4">
                    <a:moveTo>
                      <a:pt x="20" y="0"/>
                    </a:moveTo>
                    <a:lnTo>
                      <a:pt x="0" y="148"/>
                    </a:lnTo>
                    <a:lnTo>
                      <a:pt x="139" y="284"/>
                    </a:lnTo>
                    <a:lnTo>
                      <a:pt x="152" y="130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3" name="Freeform 79"/>
              <p:cNvSpPr/>
              <p:nvPr/>
            </p:nvSpPr>
            <p:spPr bwMode="auto">
              <a:xfrm flipH="1">
                <a:off x="6597493" y="2820341"/>
                <a:ext cx="264807" cy="142090"/>
              </a:xfrm>
              <a:custGeom>
                <a:avLst/>
                <a:gdLst>
                  <a:gd name="T0" fmla="*/ 0 w 284"/>
                  <a:gd name="T1" fmla="*/ 23 h 153"/>
                  <a:gd name="T2" fmla="*/ 149 w 284"/>
                  <a:gd name="T3" fmla="*/ 0 h 153"/>
                  <a:gd name="T4" fmla="*/ 284 w 284"/>
                  <a:gd name="T5" fmla="*/ 142 h 153"/>
                  <a:gd name="T6" fmla="*/ 130 w 284"/>
                  <a:gd name="T7" fmla="*/ 153 h 153"/>
                  <a:gd name="T8" fmla="*/ 0 w 284"/>
                  <a:gd name="T9" fmla="*/ 23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4" h="153">
                    <a:moveTo>
                      <a:pt x="0" y="23"/>
                    </a:moveTo>
                    <a:lnTo>
                      <a:pt x="149" y="0"/>
                    </a:lnTo>
                    <a:lnTo>
                      <a:pt x="284" y="142"/>
                    </a:lnTo>
                    <a:lnTo>
                      <a:pt x="130" y="15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34A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4" name="Freeform 80"/>
              <p:cNvSpPr/>
              <p:nvPr/>
            </p:nvSpPr>
            <p:spPr bwMode="auto">
              <a:xfrm flipH="1">
                <a:off x="6597493" y="2820341"/>
                <a:ext cx="264807" cy="142090"/>
              </a:xfrm>
              <a:custGeom>
                <a:avLst/>
                <a:gdLst>
                  <a:gd name="T0" fmla="*/ 0 w 284"/>
                  <a:gd name="T1" fmla="*/ 23 h 153"/>
                  <a:gd name="T2" fmla="*/ 149 w 284"/>
                  <a:gd name="T3" fmla="*/ 0 h 153"/>
                  <a:gd name="T4" fmla="*/ 284 w 284"/>
                  <a:gd name="T5" fmla="*/ 142 h 153"/>
                  <a:gd name="T6" fmla="*/ 130 w 284"/>
                  <a:gd name="T7" fmla="*/ 153 h 153"/>
                  <a:gd name="T8" fmla="*/ 0 w 284"/>
                  <a:gd name="T9" fmla="*/ 23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4" h="153">
                    <a:moveTo>
                      <a:pt x="0" y="23"/>
                    </a:moveTo>
                    <a:lnTo>
                      <a:pt x="149" y="0"/>
                    </a:lnTo>
                    <a:lnTo>
                      <a:pt x="284" y="142"/>
                    </a:lnTo>
                    <a:lnTo>
                      <a:pt x="130" y="153"/>
                    </a:lnTo>
                    <a:lnTo>
                      <a:pt x="0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5" name="Freeform 81"/>
              <p:cNvSpPr/>
              <p:nvPr/>
            </p:nvSpPr>
            <p:spPr bwMode="auto">
              <a:xfrm flipH="1">
                <a:off x="6862300" y="2917221"/>
                <a:ext cx="22604" cy="145320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9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4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9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6" name="Freeform 82"/>
              <p:cNvSpPr/>
              <p:nvPr/>
            </p:nvSpPr>
            <p:spPr bwMode="auto">
              <a:xfrm flipH="1">
                <a:off x="6862300" y="2917221"/>
                <a:ext cx="22604" cy="145320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9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4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9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4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Freeform 83"/>
              <p:cNvSpPr/>
              <p:nvPr/>
            </p:nvSpPr>
            <p:spPr bwMode="auto">
              <a:xfrm flipH="1">
                <a:off x="6836465" y="3098062"/>
                <a:ext cx="6459" cy="6459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7 w 7"/>
                  <a:gd name="T5" fmla="*/ 7 h 7"/>
                  <a:gd name="T6" fmla="*/ 7 w 7"/>
                  <a:gd name="T7" fmla="*/ 7 h 7"/>
                  <a:gd name="T8" fmla="*/ 0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7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8" name="Freeform 84"/>
              <p:cNvSpPr/>
              <p:nvPr/>
            </p:nvSpPr>
            <p:spPr bwMode="auto">
              <a:xfrm flipH="1">
                <a:off x="6836465" y="3098062"/>
                <a:ext cx="6459" cy="6459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7 w 7"/>
                  <a:gd name="T5" fmla="*/ 7 h 7"/>
                  <a:gd name="T6" fmla="*/ 7 w 7"/>
                  <a:gd name="T7" fmla="*/ 7 h 7"/>
                  <a:gd name="T8" fmla="*/ 0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7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Freeform 85"/>
              <p:cNvSpPr/>
              <p:nvPr/>
            </p:nvSpPr>
            <p:spPr bwMode="auto">
              <a:xfrm flipH="1">
                <a:off x="6820317" y="2959203"/>
                <a:ext cx="22606" cy="145318"/>
              </a:xfrm>
              <a:custGeom>
                <a:avLst/>
                <a:gdLst>
                  <a:gd name="T0" fmla="*/ 20 w 26"/>
                  <a:gd name="T1" fmla="*/ 0 h 154"/>
                  <a:gd name="T2" fmla="*/ 0 w 26"/>
                  <a:gd name="T3" fmla="*/ 147 h 154"/>
                  <a:gd name="T4" fmla="*/ 7 w 26"/>
                  <a:gd name="T5" fmla="*/ 154 h 154"/>
                  <a:gd name="T6" fmla="*/ 26 w 26"/>
                  <a:gd name="T7" fmla="*/ 5 h 154"/>
                  <a:gd name="T8" fmla="*/ 24 w 26"/>
                  <a:gd name="T9" fmla="*/ 2 h 154"/>
                  <a:gd name="T10" fmla="*/ 20 w 26"/>
                  <a:gd name="T11" fmla="*/ 0 h 1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4">
                    <a:moveTo>
                      <a:pt x="20" y="0"/>
                    </a:moveTo>
                    <a:lnTo>
                      <a:pt x="0" y="147"/>
                    </a:lnTo>
                    <a:lnTo>
                      <a:pt x="7" y="154"/>
                    </a:lnTo>
                    <a:lnTo>
                      <a:pt x="26" y="5"/>
                    </a:lnTo>
                    <a:lnTo>
                      <a:pt x="24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Freeform 86"/>
              <p:cNvSpPr/>
              <p:nvPr/>
            </p:nvSpPr>
            <p:spPr bwMode="auto">
              <a:xfrm flipH="1">
                <a:off x="6820317" y="2959203"/>
                <a:ext cx="22606" cy="145318"/>
              </a:xfrm>
              <a:custGeom>
                <a:avLst/>
                <a:gdLst>
                  <a:gd name="T0" fmla="*/ 20 w 26"/>
                  <a:gd name="T1" fmla="*/ 0 h 154"/>
                  <a:gd name="T2" fmla="*/ 0 w 26"/>
                  <a:gd name="T3" fmla="*/ 147 h 154"/>
                  <a:gd name="T4" fmla="*/ 7 w 26"/>
                  <a:gd name="T5" fmla="*/ 154 h 154"/>
                  <a:gd name="T6" fmla="*/ 26 w 26"/>
                  <a:gd name="T7" fmla="*/ 5 h 154"/>
                  <a:gd name="T8" fmla="*/ 24 w 26"/>
                  <a:gd name="T9" fmla="*/ 2 h 154"/>
                  <a:gd name="T10" fmla="*/ 20 w 26"/>
                  <a:gd name="T11" fmla="*/ 0 h 1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4">
                    <a:moveTo>
                      <a:pt x="20" y="0"/>
                    </a:moveTo>
                    <a:lnTo>
                      <a:pt x="0" y="147"/>
                    </a:lnTo>
                    <a:lnTo>
                      <a:pt x="7" y="154"/>
                    </a:lnTo>
                    <a:lnTo>
                      <a:pt x="26" y="5"/>
                    </a:lnTo>
                    <a:lnTo>
                      <a:pt x="24" y="2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Freeform 87"/>
              <p:cNvSpPr/>
              <p:nvPr/>
            </p:nvSpPr>
            <p:spPr bwMode="auto">
              <a:xfrm flipH="1">
                <a:off x="6629786" y="2904303"/>
                <a:ext cx="9687" cy="9689"/>
              </a:xfrm>
              <a:custGeom>
                <a:avLst/>
                <a:gdLst>
                  <a:gd name="T0" fmla="*/ 4 w 13"/>
                  <a:gd name="T1" fmla="*/ 0 h 8"/>
                  <a:gd name="T2" fmla="*/ 0 w 13"/>
                  <a:gd name="T3" fmla="*/ 0 h 8"/>
                  <a:gd name="T4" fmla="*/ 6 w 13"/>
                  <a:gd name="T5" fmla="*/ 8 h 8"/>
                  <a:gd name="T6" fmla="*/ 13 w 13"/>
                  <a:gd name="T7" fmla="*/ 6 h 8"/>
                  <a:gd name="T8" fmla="*/ 4 w 1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4" y="0"/>
                    </a:moveTo>
                    <a:lnTo>
                      <a:pt x="0" y="0"/>
                    </a:lnTo>
                    <a:lnTo>
                      <a:pt x="6" y="8"/>
                    </a:lnTo>
                    <a:lnTo>
                      <a:pt x="13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2" name="Freeform 88"/>
              <p:cNvSpPr/>
              <p:nvPr/>
            </p:nvSpPr>
            <p:spPr bwMode="auto">
              <a:xfrm flipH="1">
                <a:off x="6629786" y="2904303"/>
                <a:ext cx="9687" cy="9689"/>
              </a:xfrm>
              <a:custGeom>
                <a:avLst/>
                <a:gdLst>
                  <a:gd name="T0" fmla="*/ 4 w 13"/>
                  <a:gd name="T1" fmla="*/ 0 h 8"/>
                  <a:gd name="T2" fmla="*/ 0 w 13"/>
                  <a:gd name="T3" fmla="*/ 0 h 8"/>
                  <a:gd name="T4" fmla="*/ 6 w 13"/>
                  <a:gd name="T5" fmla="*/ 8 h 8"/>
                  <a:gd name="T6" fmla="*/ 13 w 13"/>
                  <a:gd name="T7" fmla="*/ 6 h 8"/>
                  <a:gd name="T8" fmla="*/ 4 w 1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4" y="0"/>
                    </a:moveTo>
                    <a:lnTo>
                      <a:pt x="0" y="0"/>
                    </a:lnTo>
                    <a:lnTo>
                      <a:pt x="6" y="8"/>
                    </a:lnTo>
                    <a:lnTo>
                      <a:pt x="13" y="6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Freeform 89"/>
              <p:cNvSpPr/>
              <p:nvPr/>
            </p:nvSpPr>
            <p:spPr bwMode="auto">
              <a:xfrm flipH="1">
                <a:off x="6775106" y="2920451"/>
                <a:ext cx="6459" cy="6459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8 w 8"/>
                  <a:gd name="T5" fmla="*/ 7 h 7"/>
                  <a:gd name="T6" fmla="*/ 8 w 8"/>
                  <a:gd name="T7" fmla="*/ 7 h 7"/>
                  <a:gd name="T8" fmla="*/ 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4" name="Freeform 90"/>
              <p:cNvSpPr/>
              <p:nvPr/>
            </p:nvSpPr>
            <p:spPr bwMode="auto">
              <a:xfrm flipH="1">
                <a:off x="6775106" y="2920451"/>
                <a:ext cx="6459" cy="6459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8 w 8"/>
                  <a:gd name="T5" fmla="*/ 7 h 7"/>
                  <a:gd name="T6" fmla="*/ 8 w 8"/>
                  <a:gd name="T7" fmla="*/ 7 h 7"/>
                  <a:gd name="T8" fmla="*/ 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0"/>
                    </a:lnTo>
                    <a:lnTo>
                      <a:pt x="8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5" name="Freeform 91"/>
              <p:cNvSpPr/>
              <p:nvPr/>
            </p:nvSpPr>
            <p:spPr bwMode="auto">
              <a:xfrm flipH="1">
                <a:off x="6636245" y="2904303"/>
                <a:ext cx="145320" cy="22606"/>
              </a:xfrm>
              <a:custGeom>
                <a:avLst/>
                <a:gdLst>
                  <a:gd name="T0" fmla="*/ 152 w 158"/>
                  <a:gd name="T1" fmla="*/ 0 h 24"/>
                  <a:gd name="T2" fmla="*/ 0 w 158"/>
                  <a:gd name="T3" fmla="*/ 17 h 24"/>
                  <a:gd name="T4" fmla="*/ 8 w 158"/>
                  <a:gd name="T5" fmla="*/ 24 h 24"/>
                  <a:gd name="T6" fmla="*/ 158 w 158"/>
                  <a:gd name="T7" fmla="*/ 8 h 24"/>
                  <a:gd name="T8" fmla="*/ 152 w 15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8" h="24">
                    <a:moveTo>
                      <a:pt x="152" y="0"/>
                    </a:moveTo>
                    <a:lnTo>
                      <a:pt x="0" y="17"/>
                    </a:lnTo>
                    <a:lnTo>
                      <a:pt x="8" y="24"/>
                    </a:lnTo>
                    <a:lnTo>
                      <a:pt x="158" y="8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6" name="Freeform 92"/>
              <p:cNvSpPr/>
              <p:nvPr/>
            </p:nvSpPr>
            <p:spPr bwMode="auto">
              <a:xfrm flipH="1">
                <a:off x="6636245" y="2904303"/>
                <a:ext cx="145320" cy="22606"/>
              </a:xfrm>
              <a:custGeom>
                <a:avLst/>
                <a:gdLst>
                  <a:gd name="T0" fmla="*/ 152 w 158"/>
                  <a:gd name="T1" fmla="*/ 0 h 24"/>
                  <a:gd name="T2" fmla="*/ 0 w 158"/>
                  <a:gd name="T3" fmla="*/ 17 h 24"/>
                  <a:gd name="T4" fmla="*/ 8 w 158"/>
                  <a:gd name="T5" fmla="*/ 24 h 24"/>
                  <a:gd name="T6" fmla="*/ 158 w 158"/>
                  <a:gd name="T7" fmla="*/ 8 h 24"/>
                  <a:gd name="T8" fmla="*/ 152 w 15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8" h="24">
                    <a:moveTo>
                      <a:pt x="152" y="0"/>
                    </a:moveTo>
                    <a:lnTo>
                      <a:pt x="0" y="17"/>
                    </a:lnTo>
                    <a:lnTo>
                      <a:pt x="8" y="24"/>
                    </a:lnTo>
                    <a:lnTo>
                      <a:pt x="158" y="8"/>
                    </a:lnTo>
                    <a:lnTo>
                      <a:pt x="1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7" name="Freeform 93"/>
              <p:cNvSpPr/>
              <p:nvPr/>
            </p:nvSpPr>
            <p:spPr bwMode="auto">
              <a:xfrm flipH="1">
                <a:off x="6674997" y="2859093"/>
                <a:ext cx="9687" cy="6459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5 w 11"/>
                  <a:gd name="T5" fmla="*/ 5 h 5"/>
                  <a:gd name="T6" fmla="*/ 11 w 11"/>
                  <a:gd name="T7" fmla="*/ 5 h 5"/>
                  <a:gd name="T8" fmla="*/ 4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5" y="5"/>
                    </a:lnTo>
                    <a:lnTo>
                      <a:pt x="11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8" name="Freeform 94"/>
              <p:cNvSpPr/>
              <p:nvPr/>
            </p:nvSpPr>
            <p:spPr bwMode="auto">
              <a:xfrm flipH="1">
                <a:off x="6674997" y="2859093"/>
                <a:ext cx="9687" cy="6459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5 w 11"/>
                  <a:gd name="T5" fmla="*/ 5 h 5"/>
                  <a:gd name="T6" fmla="*/ 11 w 11"/>
                  <a:gd name="T7" fmla="*/ 5 h 5"/>
                  <a:gd name="T8" fmla="*/ 4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5" y="5"/>
                    </a:lnTo>
                    <a:lnTo>
                      <a:pt x="11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Freeform 95"/>
              <p:cNvSpPr/>
              <p:nvPr/>
            </p:nvSpPr>
            <p:spPr bwMode="auto">
              <a:xfrm flipH="1">
                <a:off x="6681456" y="2859093"/>
                <a:ext cx="148550" cy="22606"/>
              </a:xfrm>
              <a:custGeom>
                <a:avLst/>
                <a:gdLst>
                  <a:gd name="T0" fmla="*/ 154 w 159"/>
                  <a:gd name="T1" fmla="*/ 0 h 22"/>
                  <a:gd name="T2" fmla="*/ 0 w 159"/>
                  <a:gd name="T3" fmla="*/ 14 h 22"/>
                  <a:gd name="T4" fmla="*/ 7 w 159"/>
                  <a:gd name="T5" fmla="*/ 22 h 22"/>
                  <a:gd name="T6" fmla="*/ 159 w 159"/>
                  <a:gd name="T7" fmla="*/ 5 h 22"/>
                  <a:gd name="T8" fmla="*/ 154 w 159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2">
                    <a:moveTo>
                      <a:pt x="154" y="0"/>
                    </a:moveTo>
                    <a:lnTo>
                      <a:pt x="0" y="14"/>
                    </a:lnTo>
                    <a:lnTo>
                      <a:pt x="7" y="22"/>
                    </a:lnTo>
                    <a:lnTo>
                      <a:pt x="159" y="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A1E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0" name="Freeform 96"/>
              <p:cNvSpPr/>
              <p:nvPr/>
            </p:nvSpPr>
            <p:spPr bwMode="auto">
              <a:xfrm flipH="1">
                <a:off x="6681456" y="2859093"/>
                <a:ext cx="148550" cy="22606"/>
              </a:xfrm>
              <a:custGeom>
                <a:avLst/>
                <a:gdLst>
                  <a:gd name="T0" fmla="*/ 154 w 159"/>
                  <a:gd name="T1" fmla="*/ 0 h 22"/>
                  <a:gd name="T2" fmla="*/ 0 w 159"/>
                  <a:gd name="T3" fmla="*/ 14 h 22"/>
                  <a:gd name="T4" fmla="*/ 7 w 159"/>
                  <a:gd name="T5" fmla="*/ 22 h 22"/>
                  <a:gd name="T6" fmla="*/ 159 w 159"/>
                  <a:gd name="T7" fmla="*/ 5 h 22"/>
                  <a:gd name="T8" fmla="*/ 154 w 159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2">
                    <a:moveTo>
                      <a:pt x="154" y="0"/>
                    </a:moveTo>
                    <a:lnTo>
                      <a:pt x="0" y="14"/>
                    </a:lnTo>
                    <a:lnTo>
                      <a:pt x="7" y="22"/>
                    </a:lnTo>
                    <a:lnTo>
                      <a:pt x="159" y="5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1" name="Freeform 97"/>
              <p:cNvSpPr/>
              <p:nvPr/>
            </p:nvSpPr>
            <p:spPr bwMode="auto">
              <a:xfrm flipH="1">
                <a:off x="6742813" y="2161561"/>
                <a:ext cx="842862" cy="842852"/>
              </a:xfrm>
              <a:custGeom>
                <a:avLst/>
                <a:gdLst>
                  <a:gd name="T0" fmla="*/ 55 w 493"/>
                  <a:gd name="T1" fmla="*/ 9 h 493"/>
                  <a:gd name="T2" fmla="*/ 55 w 493"/>
                  <a:gd name="T3" fmla="*/ 9 h 493"/>
                  <a:gd name="T4" fmla="*/ 31 w 493"/>
                  <a:gd name="T5" fmla="*/ 0 h 493"/>
                  <a:gd name="T6" fmla="*/ 0 w 493"/>
                  <a:gd name="T7" fmla="*/ 31 h 493"/>
                  <a:gd name="T8" fmla="*/ 11 w 493"/>
                  <a:gd name="T9" fmla="*/ 57 h 493"/>
                  <a:gd name="T10" fmla="*/ 11 w 493"/>
                  <a:gd name="T11" fmla="*/ 57 h 493"/>
                  <a:gd name="T12" fmla="*/ 862 w 493"/>
                  <a:gd name="T13" fmla="*/ 904 h 493"/>
                  <a:gd name="T14" fmla="*/ 904 w 493"/>
                  <a:gd name="T15" fmla="*/ 860 h 493"/>
                  <a:gd name="T16" fmla="*/ 55 w 493"/>
                  <a:gd name="T17" fmla="*/ 9 h 4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93" h="493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7" y="2"/>
                      <a:pt x="22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3"/>
                      <a:pt x="2" y="28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70" y="493"/>
                      <a:pt x="470" y="493"/>
                      <a:pt x="470" y="493"/>
                    </a:cubicBezTo>
                    <a:cubicBezTo>
                      <a:pt x="493" y="469"/>
                      <a:pt x="493" y="469"/>
                      <a:pt x="493" y="469"/>
                    </a:cubicBezTo>
                    <a:cubicBezTo>
                      <a:pt x="30" y="5"/>
                      <a:pt x="30" y="5"/>
                      <a:pt x="30" y="5"/>
                    </a:cubicBezTo>
                  </a:path>
                </a:pathLst>
              </a:custGeom>
              <a:solidFill>
                <a:srgbClr val="5D4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02" name="Freeform 98"/>
            <p:cNvSpPr/>
            <p:nvPr/>
          </p:nvSpPr>
          <p:spPr bwMode="auto">
            <a:xfrm flipH="1">
              <a:off x="9268189" y="5141057"/>
              <a:ext cx="48095" cy="48114"/>
            </a:xfrm>
            <a:custGeom>
              <a:avLst/>
              <a:gdLst>
                <a:gd name="T0" fmla="*/ 5 w 32"/>
                <a:gd name="T1" fmla="*/ 0 h 32"/>
                <a:gd name="T2" fmla="*/ 0 w 32"/>
                <a:gd name="T3" fmla="*/ 6 h 32"/>
                <a:gd name="T4" fmla="*/ 24 w 32"/>
                <a:gd name="T5" fmla="*/ 31 h 32"/>
                <a:gd name="T6" fmla="*/ 53 w 32"/>
                <a:gd name="T7" fmla="*/ 59 h 32"/>
                <a:gd name="T8" fmla="*/ 58 w 32"/>
                <a:gd name="T9" fmla="*/ 53 h 32"/>
                <a:gd name="T10" fmla="*/ 5 w 32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32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8"/>
                    <a:pt x="8" y="12"/>
                    <a:pt x="13" y="17"/>
                  </a:cubicBezTo>
                  <a:cubicBezTo>
                    <a:pt x="18" y="22"/>
                    <a:pt x="24" y="27"/>
                    <a:pt x="29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22" y="20"/>
                    <a:pt x="12" y="10"/>
                    <a:pt x="3" y="0"/>
                  </a:cubicBezTo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3" name="Freeform 106"/>
            <p:cNvSpPr/>
            <p:nvPr/>
          </p:nvSpPr>
          <p:spPr bwMode="auto">
            <a:xfrm flipH="1">
              <a:off x="8266652" y="4130680"/>
              <a:ext cx="45267" cy="59433"/>
            </a:xfrm>
            <a:custGeom>
              <a:avLst/>
              <a:gdLst>
                <a:gd name="T0" fmla="*/ 4 w 27"/>
                <a:gd name="T1" fmla="*/ 0 h 34"/>
                <a:gd name="T2" fmla="*/ 0 w 27"/>
                <a:gd name="T3" fmla="*/ 4 h 34"/>
                <a:gd name="T4" fmla="*/ 0 w 27"/>
                <a:gd name="T5" fmla="*/ 13 h 34"/>
                <a:gd name="T6" fmla="*/ 11 w 27"/>
                <a:gd name="T7" fmla="*/ 38 h 34"/>
                <a:gd name="T8" fmla="*/ 11 w 27"/>
                <a:gd name="T9" fmla="*/ 38 h 34"/>
                <a:gd name="T10" fmla="*/ 34 w 27"/>
                <a:gd name="T11" fmla="*/ 62 h 34"/>
                <a:gd name="T12" fmla="*/ 49 w 27"/>
                <a:gd name="T13" fmla="*/ 46 h 34"/>
                <a:gd name="T14" fmla="*/ 27 w 27"/>
                <a:gd name="T15" fmla="*/ 27 h 34"/>
                <a:gd name="T16" fmla="*/ 4 w 27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4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3"/>
                    <a:pt x="2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17" tIns="60958" rIns="121917" bIns="60958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582738" y="1558925"/>
            <a:ext cx="487362" cy="584200"/>
            <a:chOff x="685009" y="1514252"/>
            <a:chExt cx="365522" cy="438150"/>
          </a:xfrm>
        </p:grpSpPr>
        <p:sp>
          <p:nvSpPr>
            <p:cNvPr id="105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609725" y="4676775"/>
            <a:ext cx="487363" cy="601663"/>
            <a:chOff x="685009" y="2261965"/>
            <a:chExt cx="365522" cy="451246"/>
          </a:xfrm>
        </p:grpSpPr>
        <p:sp>
          <p:nvSpPr>
            <p:cNvPr id="108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24" name="Rectangle 1026"/>
          <p:cNvSpPr>
            <a:spLocks noChangeArrowheads="1"/>
          </p:cNvSpPr>
          <p:nvPr/>
        </p:nvSpPr>
        <p:spPr bwMode="auto">
          <a:xfrm>
            <a:off x="2357438" y="4789488"/>
            <a:ext cx="5121275" cy="5032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FF0066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期末成绩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60%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（闭卷笔试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3300"/>
              </a:buClr>
              <a:buSzTx/>
              <a:buFont typeface="MS Outlook" panose="05010100010000000000" pitchFamily="2" charset="2"/>
              <a:buChar char="B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66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4" grpId="0" build="p" bldLvl="4"/>
      <p:bldP spid="124" grpId="0" build="p" bldLvl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9" name="Rectangle 9"/>
          <p:cNvSpPr>
            <a:spLocks noChangeArrowheads="1"/>
          </p:cNvSpPr>
          <p:nvPr/>
        </p:nvSpPr>
        <p:spPr bwMode="auto">
          <a:xfrm>
            <a:off x="1824038" y="1563688"/>
            <a:ext cx="66071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抽象数据类型可以通过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固有的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数据类型（如整型、实型、字符型等）来表示和实现。</a:t>
            </a:r>
          </a:p>
        </p:txBody>
      </p:sp>
      <p:sp>
        <p:nvSpPr>
          <p:cNvPr id="322570" name="Rectangle 10"/>
          <p:cNvSpPr>
            <a:spLocks noChangeArrowheads="1"/>
          </p:cNvSpPr>
          <p:nvPr/>
        </p:nvSpPr>
        <p:spPr bwMode="auto">
          <a:xfrm>
            <a:off x="1781175" y="2995613"/>
            <a:ext cx="68945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50925" indent="-1050925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它有些类似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语言中的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类型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，但增加了相关的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教材中用的是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语言（介于伪码和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语言之间）作为描述工具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2571" name="Rectangle 11"/>
          <p:cNvSpPr>
            <a:spLocks noChangeArrowheads="1"/>
          </p:cNvSpPr>
          <p:nvPr/>
        </p:nvSpPr>
        <p:spPr bwMode="auto">
          <a:xfrm>
            <a:off x="1824038" y="5200650"/>
            <a:ext cx="5865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但上机时要用具体语言实现，如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</a:t>
            </a:r>
          </a:p>
        </p:txBody>
      </p:sp>
      <p:grpSp>
        <p:nvGrpSpPr>
          <p:cNvPr id="37" name="Group 32"/>
          <p:cNvGrpSpPr/>
          <p:nvPr/>
        </p:nvGrpSpPr>
        <p:grpSpPr>
          <a:xfrm>
            <a:off x="693738" y="3292475"/>
            <a:ext cx="914400" cy="914400"/>
            <a:chOff x="6528170" y="3281715"/>
            <a:chExt cx="914400" cy="914400"/>
          </a:xfrm>
        </p:grpSpPr>
        <p:sp>
          <p:nvSpPr>
            <p:cNvPr id="38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40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1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2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3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4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45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46" name="Group 33"/>
          <p:cNvGrpSpPr/>
          <p:nvPr/>
        </p:nvGrpSpPr>
        <p:grpSpPr>
          <a:xfrm>
            <a:off x="693738" y="4968875"/>
            <a:ext cx="914400" cy="915988"/>
            <a:chOff x="6528170" y="4684221"/>
            <a:chExt cx="914400" cy="914400"/>
          </a:xfrm>
        </p:grpSpPr>
        <p:sp>
          <p:nvSpPr>
            <p:cNvPr id="47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rgbClr val="EEECE1"/>
            </a:solidFill>
          </p:grpSpPr>
          <p:sp>
            <p:nvSpPr>
              <p:cNvPr id="49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50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51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grpSp>
        <p:nvGrpSpPr>
          <p:cNvPr id="52" name="Group 31"/>
          <p:cNvGrpSpPr/>
          <p:nvPr/>
        </p:nvGrpSpPr>
        <p:grpSpPr>
          <a:xfrm>
            <a:off x="693738" y="1633538"/>
            <a:ext cx="914400" cy="914400"/>
            <a:chOff x="6528170" y="1885071"/>
            <a:chExt cx="914400" cy="914400"/>
          </a:xfrm>
        </p:grpSpPr>
        <p:sp>
          <p:nvSpPr>
            <p:cNvPr id="53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55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  <p:sp>
            <p:nvSpPr>
              <p:cNvPr id="56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+mn-ea"/>
                  <a:cs typeface="+mn-cs"/>
                  <a:sym typeface="Gill Sans" charset="0"/>
                </a:endParaRPr>
              </a:p>
            </p:txBody>
          </p:sp>
        </p:grp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E4ADC34B-2C4F-2C89-E73C-3D18696F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抽象数据类型的表示与实现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2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2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2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2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2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2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2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2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2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9" grpId="0" build="p"/>
      <p:bldP spid="322570" grpId="0" build="p"/>
      <p:bldP spid="32257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06FD60-0433-721E-03B0-C60D326D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477000" cy="49625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DEF2BFF-4CFA-7179-03C4-750A92B6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复数</a:t>
            </a:r>
            <a:r>
              <a:rPr lang="en-US" altLang="zh-CN" dirty="0"/>
              <a:t>---</a:t>
            </a:r>
            <a:r>
              <a:rPr lang="zh-CN" altLang="en-US" dirty="0"/>
              <a:t>抽象数据类型的定义</a:t>
            </a:r>
          </a:p>
        </p:txBody>
      </p:sp>
    </p:spTree>
    <p:extLst>
      <p:ext uri="{BB962C8B-B14F-4D97-AF65-F5344CB8AC3E}">
        <p14:creationId xmlns:p14="http://schemas.microsoft.com/office/powerpoint/2010/main" val="3509302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DEF2BFF-4CFA-7179-03C4-750A92B6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复数</a:t>
            </a:r>
            <a:r>
              <a:rPr lang="en-US" altLang="zh-CN" dirty="0"/>
              <a:t>---</a:t>
            </a:r>
            <a:r>
              <a:rPr lang="zh-CN" altLang="en-US" dirty="0"/>
              <a:t>抽象数据类型的表示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6934A-BF36-D60C-E65F-BCC464B9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916832"/>
            <a:ext cx="729816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06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DEF2BFF-4CFA-7179-03C4-750A92B69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复数</a:t>
            </a:r>
            <a:r>
              <a:rPr lang="en-US" altLang="zh-CN" dirty="0"/>
              <a:t>---</a:t>
            </a:r>
            <a:r>
              <a:rPr lang="zh-CN" altLang="en-US" dirty="0"/>
              <a:t>抽象数据类型的实现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5B6265-4D60-3BCD-597E-0EE59687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815417"/>
            <a:ext cx="6017178" cy="285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4689E6-974B-F1A7-3B2B-0F769CBF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101166"/>
            <a:ext cx="6017178" cy="57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6"/>
          <p:cNvSpPr>
            <a:spLocks noChangeArrowheads="1"/>
          </p:cNvSpPr>
          <p:nvPr/>
        </p:nvSpPr>
        <p:spPr bwMode="auto">
          <a:xfrm>
            <a:off x="900113" y="2293938"/>
            <a:ext cx="7416800" cy="3914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: 圆角 16"/>
          <p:cNvSpPr>
            <a:spLocks noChangeArrowheads="1"/>
          </p:cNvSpPr>
          <p:nvPr/>
        </p:nvSpPr>
        <p:spPr bwMode="auto">
          <a:xfrm>
            <a:off x="900113" y="1420813"/>
            <a:ext cx="7416800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05" name="Rectangle 7"/>
          <p:cNvSpPr>
            <a:spLocks noGrp="1" noChangeArrowheads="1"/>
          </p:cNvSpPr>
          <p:nvPr>
            <p:ph idx="1" hasCustomPrompt="1"/>
          </p:nvPr>
        </p:nvSpPr>
        <p:spPr>
          <a:xfrm>
            <a:off x="395288" y="1377950"/>
            <a:ext cx="8299450" cy="50466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预定义常量及类型</a:t>
            </a:r>
          </a:p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函数结果状态代码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#define OK 1 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#define ERROR 0 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#define OVERFLOW -2 </a:t>
            </a:r>
          </a:p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// Status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是函数返回值类型，其值是函数结果状态代码。 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typedef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Status; </a:t>
            </a:r>
          </a:p>
        </p:txBody>
      </p:sp>
      <p:sp>
        <p:nvSpPr>
          <p:cNvPr id="53253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抽象数据类型的表示与实现</a:t>
            </a:r>
          </a:p>
        </p:txBody>
      </p:sp>
    </p:spTree>
  </p:cSld>
  <p:clrMapOvr>
    <a:masterClrMapping/>
  </p:clrMapOvr>
  <p:transition>
    <p:spli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抽象数据类型的表示与实现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17500" y="1457325"/>
            <a:ext cx="8534400" cy="1054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 type="none" w="lg" len="med"/>
          </a:ln>
        </p:spPr>
        <p:txBody>
          <a:bodyPr lIns="90000" tIns="46800" rIns="90000" bIns="46800">
            <a:spAutoFit/>
          </a:bodyPr>
          <a:lstStyle/>
          <a:p>
            <a:pPr marR="0" defTabSz="914400">
              <a:lnSpc>
                <a:spcPct val="13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1" lang="en-US" altLang="zh-CN" sz="2400" kern="1200" cap="none" spc="0" normalizeH="0" baseline="0" noProof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 (2)</a:t>
            </a:r>
            <a:r>
              <a:rPr kumimoji="1" lang="zh-CN" altLang="en-US" sz="2400" kern="1200" cap="none" spc="0" normalizeH="0" baseline="0" noProof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数据元素被约定为</a:t>
            </a:r>
            <a:r>
              <a:rPr kumimoji="1" lang="en-US" altLang="zh-CN" sz="2400" kern="1200" cap="none" spc="0" normalizeH="0" baseline="0" noProof="0" dirty="0" err="1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ElemType</a:t>
            </a:r>
            <a:r>
              <a:rPr kumimoji="1" lang="en-US" altLang="zh-CN" sz="2400" kern="1200" cap="none" spc="0" normalizeH="0" baseline="0" noProof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zh-CN" altLang="en-US" sz="2400" kern="1200" cap="none" spc="0" normalizeH="0" baseline="0" noProof="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类型</a:t>
            </a:r>
            <a:r>
              <a:rPr kumimoji="1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，用户需要根据具体情况  </a:t>
            </a:r>
            <a:br>
              <a:rPr kumimoji="1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1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，自行定义该数据类型。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17500" y="2997200"/>
            <a:ext cx="8534400" cy="3384550"/>
            <a:chOff x="3995936" y="1341439"/>
            <a:chExt cx="8534723" cy="1994003"/>
          </a:xfrm>
        </p:grpSpPr>
        <p:sp>
          <p:nvSpPr>
            <p:cNvPr id="54281" name="矩形 5"/>
            <p:cNvSpPr/>
            <p:nvPr/>
          </p:nvSpPr>
          <p:spPr>
            <a:xfrm>
              <a:off x="3995936" y="1341439"/>
              <a:ext cx="8534723" cy="1994003"/>
            </a:xfrm>
            <a:prstGeom prst="rect">
              <a:avLst/>
            </a:prstGeom>
            <a:solidFill>
              <a:srgbClr val="76AEDD">
                <a:alpha val="50195"/>
              </a:srgbClr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4211844" y="1379786"/>
              <a:ext cx="8174347" cy="1470250"/>
            </a:xfrm>
            <a:prstGeom prst="rect">
              <a:avLst/>
            </a:prstGeom>
            <a:noFill/>
            <a:ln w="57150">
              <a:noFill/>
              <a:miter lim="800000"/>
              <a:headEnd type="none" w="lg" len="med"/>
            </a:ln>
          </p:spPr>
          <p:txBody>
            <a:bodyPr lIns="90000" tIns="46800" rIns="90000" bIns="4680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(3)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算法描述为以下的函数形式：</a:t>
              </a:r>
            </a:p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函数类型 函数名（函数参数表）</a:t>
              </a:r>
            </a:p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语句序列；</a:t>
              </a:r>
            </a:p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</a:p>
          </p:txBody>
        </p:sp>
      </p:grpSp>
      <p:grpSp>
        <p:nvGrpSpPr>
          <p:cNvPr id="54277" name="组合 1"/>
          <p:cNvGrpSpPr/>
          <p:nvPr/>
        </p:nvGrpSpPr>
        <p:grpSpPr>
          <a:xfrm>
            <a:off x="317500" y="5932488"/>
            <a:ext cx="8521700" cy="376237"/>
            <a:chOff x="4882008" y="5373216"/>
            <a:chExt cx="3925887" cy="376238"/>
          </a:xfrm>
        </p:grpSpPr>
        <p:sp>
          <p:nvSpPr>
            <p:cNvPr id="54278" name="矩形 1"/>
            <p:cNvSpPr/>
            <p:nvPr/>
          </p:nvSpPr>
          <p:spPr>
            <a:xfrm>
              <a:off x="4882008" y="5676429"/>
              <a:ext cx="3925887" cy="730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54279" name="矩形 10"/>
            <p:cNvSpPr/>
            <p:nvPr/>
          </p:nvSpPr>
          <p:spPr>
            <a:xfrm>
              <a:off x="4882008" y="5530379"/>
              <a:ext cx="3925887" cy="7143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54280" name="矩形 11"/>
            <p:cNvSpPr/>
            <p:nvPr/>
          </p:nvSpPr>
          <p:spPr>
            <a:xfrm>
              <a:off x="4882008" y="5373216"/>
              <a:ext cx="3925887" cy="714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4"/>
          <p:cNvSpPr>
            <a:spLocks noChangeArrowheads="1"/>
          </p:cNvSpPr>
          <p:nvPr/>
        </p:nvSpPr>
        <p:spPr bwMode="auto">
          <a:xfrm>
            <a:off x="0" y="1038225"/>
            <a:ext cx="9144000" cy="2012950"/>
          </a:xfrm>
          <a:prstGeom prst="rect">
            <a:avLst/>
          </a:prstGeom>
          <a:solidFill>
            <a:srgbClr val="EBE9EE"/>
          </a:solidFill>
          <a:ln>
            <a:noFill/>
          </a:ln>
        </p:spPr>
        <p:txBody>
          <a:bodyPr anchor="ctr">
            <a:spAutoFit/>
          </a:bodyPr>
          <a:lstStyle>
            <a:lvl1pPr indent="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）内存的动态分配与释放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使用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delete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动态分配和释放内存空间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分配空间　指针变量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=new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释放空间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delete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指针变量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443397" name="Rectangle 5"/>
          <p:cNvSpPr>
            <a:spLocks noChangeArrowheads="1"/>
          </p:cNvSpPr>
          <p:nvPr/>
        </p:nvSpPr>
        <p:spPr bwMode="auto">
          <a:xfrm>
            <a:off x="0" y="3051175"/>
            <a:ext cx="9144000" cy="1533525"/>
          </a:xfrm>
          <a:prstGeom prst="rect">
            <a:avLst/>
          </a:prstGeom>
          <a:solidFill>
            <a:srgbClr val="EBE9EE"/>
          </a:solidFill>
          <a:ln>
            <a:noFill/>
          </a:ln>
        </p:spPr>
        <p:txBody>
          <a:bodyPr anchor="ctr">
            <a:spAutoFit/>
          </a:bodyPr>
          <a:lstStyle>
            <a:lvl1pPr indent="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）赋值语句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）选择语句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）循环语句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44550" y="260350"/>
            <a:ext cx="64008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抽象数据类型的表示与实现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4584700"/>
            <a:ext cx="9144000" cy="2012950"/>
          </a:xfrm>
          <a:prstGeom prst="rect">
            <a:avLst/>
          </a:prstGeom>
          <a:solidFill>
            <a:srgbClr val="EBE9EE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）使用的结束语句形式有：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函数结束语句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循环结束语句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break;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异常结束语句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exit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（异常代码）；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341320" y="5064625"/>
            <a:ext cx="1788392" cy="1532727"/>
            <a:chOff x="3546346" y="2339026"/>
            <a:chExt cx="897787" cy="769842"/>
          </a:xfrm>
          <a:solidFill>
            <a:srgbClr val="6C4C8F"/>
          </a:solidFill>
        </p:grpSpPr>
        <p:sp>
          <p:nvSpPr>
            <p:cNvPr id="7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0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1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2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3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3" grpId="0" animBg="1"/>
      <p:bldP spid="443397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5"/>
          <p:cNvSpPr>
            <a:spLocks noChangeArrowheads="1"/>
          </p:cNvSpPr>
          <p:nvPr/>
        </p:nvSpPr>
        <p:spPr bwMode="auto">
          <a:xfrm>
            <a:off x="4763" y="1835150"/>
            <a:ext cx="9144000" cy="4186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）输入输出语句形式有：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输入语句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输出语句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）扩展函数有：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求最大值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求最小值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min</a:t>
            </a:r>
          </a:p>
        </p:txBody>
      </p:sp>
      <p:sp>
        <p:nvSpPr>
          <p:cNvPr id="3" name="标题 1"/>
          <p:cNvSpPr txBox="1"/>
          <p:nvPr/>
        </p:nvSpPr>
        <p:spPr>
          <a:xfrm>
            <a:off x="844550" y="260350"/>
            <a:ext cx="640080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</a:rPr>
              <a:t>抽象数据类型的表示与实现</a:t>
            </a:r>
          </a:p>
        </p:txBody>
      </p:sp>
      <p:grpSp>
        <p:nvGrpSpPr>
          <p:cNvPr id="57348" name="组合 7"/>
          <p:cNvGrpSpPr/>
          <p:nvPr/>
        </p:nvGrpSpPr>
        <p:grpSpPr>
          <a:xfrm>
            <a:off x="0" y="5557838"/>
            <a:ext cx="9144000" cy="376237"/>
            <a:chOff x="4882008" y="5373216"/>
            <a:chExt cx="3925887" cy="376238"/>
          </a:xfrm>
        </p:grpSpPr>
        <p:sp>
          <p:nvSpPr>
            <p:cNvPr id="57350" name="矩形 1"/>
            <p:cNvSpPr/>
            <p:nvPr/>
          </p:nvSpPr>
          <p:spPr>
            <a:xfrm>
              <a:off x="4882008" y="5676429"/>
              <a:ext cx="3925887" cy="7302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57351" name="矩形 10"/>
            <p:cNvSpPr/>
            <p:nvPr/>
          </p:nvSpPr>
          <p:spPr>
            <a:xfrm>
              <a:off x="4882008" y="5530379"/>
              <a:ext cx="3925887" cy="7143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57352" name="矩形 11"/>
            <p:cNvSpPr/>
            <p:nvPr/>
          </p:nvSpPr>
          <p:spPr>
            <a:xfrm>
              <a:off x="4882008" y="5373216"/>
              <a:ext cx="3925887" cy="7143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435554" y="4958321"/>
            <a:ext cx="708446" cy="607167"/>
            <a:chOff x="3546346" y="2339026"/>
            <a:chExt cx="897787" cy="769842"/>
          </a:xfrm>
          <a:solidFill>
            <a:srgbClr val="6C4C8F"/>
          </a:solidFill>
        </p:grpSpPr>
        <p:sp>
          <p:nvSpPr>
            <p:cNvPr id="13" name="Rectangle 227"/>
            <p:cNvSpPr>
              <a:spLocks noChangeArrowheads="1"/>
            </p:cNvSpPr>
            <p:nvPr/>
          </p:nvSpPr>
          <p:spPr bwMode="auto">
            <a:xfrm>
              <a:off x="3561526" y="3077423"/>
              <a:ext cx="882607" cy="314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4" name="Freeform 228"/>
            <p:cNvSpPr/>
            <p:nvPr/>
          </p:nvSpPr>
          <p:spPr bwMode="auto">
            <a:xfrm>
              <a:off x="3617909" y="2844302"/>
              <a:ext cx="125777" cy="210351"/>
            </a:xfrm>
            <a:custGeom>
              <a:avLst/>
              <a:gdLst>
                <a:gd name="T0" fmla="*/ 6 w 49"/>
                <a:gd name="T1" fmla="*/ 82 h 82"/>
                <a:gd name="T2" fmla="*/ 43 w 49"/>
                <a:gd name="T3" fmla="*/ 82 h 82"/>
                <a:gd name="T4" fmla="*/ 49 w 49"/>
                <a:gd name="T5" fmla="*/ 76 h 82"/>
                <a:gd name="T6" fmla="*/ 49 w 49"/>
                <a:gd name="T7" fmla="*/ 0 h 82"/>
                <a:gd name="T8" fmla="*/ 0 w 49"/>
                <a:gd name="T9" fmla="*/ 49 h 82"/>
                <a:gd name="T10" fmla="*/ 0 w 49"/>
                <a:gd name="T11" fmla="*/ 76 h 82"/>
                <a:gd name="T12" fmla="*/ 6 w 49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2">
                  <a:moveTo>
                    <a:pt x="6" y="82"/>
                  </a:moveTo>
                  <a:cubicBezTo>
                    <a:pt x="43" y="82"/>
                    <a:pt x="43" y="82"/>
                    <a:pt x="43" y="82"/>
                  </a:cubicBezTo>
                  <a:cubicBezTo>
                    <a:pt x="46" y="82"/>
                    <a:pt x="49" y="79"/>
                    <a:pt x="49" y="7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2"/>
                    <a:pt x="6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5" name="Freeform 229"/>
            <p:cNvSpPr/>
            <p:nvPr/>
          </p:nvSpPr>
          <p:spPr bwMode="auto">
            <a:xfrm>
              <a:off x="3779467" y="2682744"/>
              <a:ext cx="122524" cy="371910"/>
            </a:xfrm>
            <a:custGeom>
              <a:avLst/>
              <a:gdLst>
                <a:gd name="T0" fmla="*/ 5 w 48"/>
                <a:gd name="T1" fmla="*/ 145 h 145"/>
                <a:gd name="T2" fmla="*/ 43 w 48"/>
                <a:gd name="T3" fmla="*/ 145 h 145"/>
                <a:gd name="T4" fmla="*/ 48 w 48"/>
                <a:gd name="T5" fmla="*/ 139 h 145"/>
                <a:gd name="T6" fmla="*/ 48 w 48"/>
                <a:gd name="T7" fmla="*/ 0 h 145"/>
                <a:gd name="T8" fmla="*/ 0 w 48"/>
                <a:gd name="T9" fmla="*/ 49 h 145"/>
                <a:gd name="T10" fmla="*/ 0 w 48"/>
                <a:gd name="T11" fmla="*/ 139 h 145"/>
                <a:gd name="T12" fmla="*/ 5 w 48"/>
                <a:gd name="T1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5">
                  <a:moveTo>
                    <a:pt x="5" y="145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6" y="145"/>
                    <a:pt x="48" y="142"/>
                    <a:pt x="48" y="13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2"/>
                    <a:pt x="2" y="145"/>
                    <a:pt x="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6" name="Freeform 230"/>
            <p:cNvSpPr/>
            <p:nvPr/>
          </p:nvSpPr>
          <p:spPr bwMode="auto">
            <a:xfrm>
              <a:off x="3938857" y="2713104"/>
              <a:ext cx="124693" cy="341550"/>
            </a:xfrm>
            <a:custGeom>
              <a:avLst/>
              <a:gdLst>
                <a:gd name="T0" fmla="*/ 22 w 49"/>
                <a:gd name="T1" fmla="*/ 22 h 133"/>
                <a:gd name="T2" fmla="*/ 0 w 49"/>
                <a:gd name="T3" fmla="*/ 0 h 133"/>
                <a:gd name="T4" fmla="*/ 0 w 49"/>
                <a:gd name="T5" fmla="*/ 127 h 133"/>
                <a:gd name="T6" fmla="*/ 6 w 49"/>
                <a:gd name="T7" fmla="*/ 133 h 133"/>
                <a:gd name="T8" fmla="*/ 43 w 49"/>
                <a:gd name="T9" fmla="*/ 133 h 133"/>
                <a:gd name="T10" fmla="*/ 49 w 49"/>
                <a:gd name="T11" fmla="*/ 127 h 133"/>
                <a:gd name="T12" fmla="*/ 49 w 49"/>
                <a:gd name="T13" fmla="*/ 26 h 133"/>
                <a:gd name="T14" fmla="*/ 38 w 49"/>
                <a:gd name="T15" fmla="*/ 29 h 133"/>
                <a:gd name="T16" fmla="*/ 22 w 49"/>
                <a:gd name="T17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3">
                  <a:moveTo>
                    <a:pt x="22" y="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0"/>
                    <a:pt x="3" y="133"/>
                    <a:pt x="6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6" y="133"/>
                    <a:pt x="49" y="130"/>
                    <a:pt x="49" y="127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6" y="28"/>
                    <a:pt x="42" y="29"/>
                    <a:pt x="38" y="29"/>
                  </a:cubicBezTo>
                  <a:cubicBezTo>
                    <a:pt x="32" y="29"/>
                    <a:pt x="27" y="26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7" name="Freeform 231"/>
            <p:cNvSpPr/>
            <p:nvPr/>
          </p:nvSpPr>
          <p:spPr bwMode="auto">
            <a:xfrm>
              <a:off x="4100415" y="2624193"/>
              <a:ext cx="122524" cy="430461"/>
            </a:xfrm>
            <a:custGeom>
              <a:avLst/>
              <a:gdLst>
                <a:gd name="T0" fmla="*/ 5 w 48"/>
                <a:gd name="T1" fmla="*/ 168 h 168"/>
                <a:gd name="T2" fmla="*/ 43 w 48"/>
                <a:gd name="T3" fmla="*/ 168 h 168"/>
                <a:gd name="T4" fmla="*/ 48 w 48"/>
                <a:gd name="T5" fmla="*/ 162 h 168"/>
                <a:gd name="T6" fmla="*/ 48 w 48"/>
                <a:gd name="T7" fmla="*/ 0 h 168"/>
                <a:gd name="T8" fmla="*/ 0 w 48"/>
                <a:gd name="T9" fmla="*/ 48 h 168"/>
                <a:gd name="T10" fmla="*/ 0 w 48"/>
                <a:gd name="T11" fmla="*/ 162 h 168"/>
                <a:gd name="T12" fmla="*/ 5 w 4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68">
                  <a:moveTo>
                    <a:pt x="5" y="168"/>
                  </a:moveTo>
                  <a:cubicBezTo>
                    <a:pt x="43" y="168"/>
                    <a:pt x="43" y="168"/>
                    <a:pt x="43" y="168"/>
                  </a:cubicBezTo>
                  <a:cubicBezTo>
                    <a:pt x="46" y="168"/>
                    <a:pt x="48" y="165"/>
                    <a:pt x="48" y="16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5"/>
                    <a:pt x="2" y="168"/>
                    <a:pt x="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8" name="Freeform 232"/>
            <p:cNvSpPr/>
            <p:nvPr/>
          </p:nvSpPr>
          <p:spPr bwMode="auto">
            <a:xfrm>
              <a:off x="4258721" y="2513596"/>
              <a:ext cx="125777" cy="541058"/>
            </a:xfrm>
            <a:custGeom>
              <a:avLst/>
              <a:gdLst>
                <a:gd name="T0" fmla="*/ 29 w 49"/>
                <a:gd name="T1" fmla="*/ 0 h 211"/>
                <a:gd name="T2" fmla="*/ 0 w 49"/>
                <a:gd name="T3" fmla="*/ 29 h 211"/>
                <a:gd name="T4" fmla="*/ 0 w 49"/>
                <a:gd name="T5" fmla="*/ 205 h 211"/>
                <a:gd name="T6" fmla="*/ 6 w 49"/>
                <a:gd name="T7" fmla="*/ 211 h 211"/>
                <a:gd name="T8" fmla="*/ 43 w 49"/>
                <a:gd name="T9" fmla="*/ 211 h 211"/>
                <a:gd name="T10" fmla="*/ 49 w 49"/>
                <a:gd name="T11" fmla="*/ 205 h 211"/>
                <a:gd name="T12" fmla="*/ 49 w 49"/>
                <a:gd name="T13" fmla="*/ 22 h 211"/>
                <a:gd name="T14" fmla="*/ 29 w 49"/>
                <a:gd name="T1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11">
                  <a:moveTo>
                    <a:pt x="29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8"/>
                    <a:pt x="3" y="211"/>
                    <a:pt x="6" y="211"/>
                  </a:cubicBezTo>
                  <a:cubicBezTo>
                    <a:pt x="43" y="211"/>
                    <a:pt x="43" y="211"/>
                    <a:pt x="43" y="211"/>
                  </a:cubicBezTo>
                  <a:cubicBezTo>
                    <a:pt x="46" y="211"/>
                    <a:pt x="49" y="208"/>
                    <a:pt x="49" y="20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38" y="21"/>
                    <a:pt x="29" y="12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9" name="Freeform 233"/>
            <p:cNvSpPr/>
            <p:nvPr/>
          </p:nvSpPr>
          <p:spPr bwMode="auto">
            <a:xfrm>
              <a:off x="3546346" y="2339026"/>
              <a:ext cx="871764" cy="610452"/>
            </a:xfrm>
            <a:custGeom>
              <a:avLst/>
              <a:gdLst>
                <a:gd name="T0" fmla="*/ 20 w 340"/>
                <a:gd name="T1" fmla="*/ 234 h 238"/>
                <a:gd name="T2" fmla="*/ 140 w 340"/>
                <a:gd name="T3" fmla="*/ 113 h 238"/>
                <a:gd name="T4" fmla="*/ 183 w 340"/>
                <a:gd name="T5" fmla="*/ 156 h 238"/>
                <a:gd name="T6" fmla="*/ 199 w 340"/>
                <a:gd name="T7" fmla="*/ 156 h 238"/>
                <a:gd name="T8" fmla="*/ 318 w 340"/>
                <a:gd name="T9" fmla="*/ 37 h 238"/>
                <a:gd name="T10" fmla="*/ 318 w 340"/>
                <a:gd name="T11" fmla="*/ 64 h 238"/>
                <a:gd name="T12" fmla="*/ 329 w 340"/>
                <a:gd name="T13" fmla="*/ 75 h 238"/>
                <a:gd name="T14" fmla="*/ 340 w 340"/>
                <a:gd name="T15" fmla="*/ 64 h 238"/>
                <a:gd name="T16" fmla="*/ 340 w 340"/>
                <a:gd name="T17" fmla="*/ 11 h 238"/>
                <a:gd name="T18" fmla="*/ 337 w 340"/>
                <a:gd name="T19" fmla="*/ 3 h 238"/>
                <a:gd name="T20" fmla="*/ 329 w 340"/>
                <a:gd name="T21" fmla="*/ 0 h 238"/>
                <a:gd name="T22" fmla="*/ 276 w 340"/>
                <a:gd name="T23" fmla="*/ 0 h 238"/>
                <a:gd name="T24" fmla="*/ 265 w 340"/>
                <a:gd name="T25" fmla="*/ 11 h 238"/>
                <a:gd name="T26" fmla="*/ 276 w 340"/>
                <a:gd name="T27" fmla="*/ 22 h 238"/>
                <a:gd name="T28" fmla="*/ 302 w 340"/>
                <a:gd name="T29" fmla="*/ 22 h 238"/>
                <a:gd name="T30" fmla="*/ 191 w 340"/>
                <a:gd name="T31" fmla="*/ 133 h 238"/>
                <a:gd name="T32" fmla="*/ 148 w 340"/>
                <a:gd name="T33" fmla="*/ 90 h 238"/>
                <a:gd name="T34" fmla="*/ 133 w 340"/>
                <a:gd name="T35" fmla="*/ 90 h 238"/>
                <a:gd name="T36" fmla="*/ 4 w 340"/>
                <a:gd name="T37" fmla="*/ 219 h 238"/>
                <a:gd name="T38" fmla="*/ 4 w 340"/>
                <a:gd name="T39" fmla="*/ 234 h 238"/>
                <a:gd name="T40" fmla="*/ 20 w 340"/>
                <a:gd name="T41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38">
                  <a:moveTo>
                    <a:pt x="20" y="234"/>
                  </a:moveTo>
                  <a:cubicBezTo>
                    <a:pt x="140" y="113"/>
                    <a:pt x="140" y="113"/>
                    <a:pt x="140" y="113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8" y="160"/>
                    <a:pt x="195" y="160"/>
                    <a:pt x="199" y="15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64"/>
                    <a:pt x="318" y="64"/>
                    <a:pt x="318" y="64"/>
                  </a:cubicBezTo>
                  <a:cubicBezTo>
                    <a:pt x="318" y="70"/>
                    <a:pt x="323" y="75"/>
                    <a:pt x="329" y="75"/>
                  </a:cubicBezTo>
                  <a:cubicBezTo>
                    <a:pt x="335" y="75"/>
                    <a:pt x="340" y="70"/>
                    <a:pt x="340" y="64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8"/>
                    <a:pt x="339" y="5"/>
                    <a:pt x="337" y="3"/>
                  </a:cubicBezTo>
                  <a:cubicBezTo>
                    <a:pt x="335" y="1"/>
                    <a:pt x="332" y="0"/>
                    <a:pt x="329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0" y="0"/>
                    <a:pt x="265" y="4"/>
                    <a:pt x="265" y="11"/>
                  </a:cubicBezTo>
                  <a:cubicBezTo>
                    <a:pt x="265" y="17"/>
                    <a:pt x="270" y="22"/>
                    <a:pt x="276" y="22"/>
                  </a:cubicBezTo>
                  <a:cubicBezTo>
                    <a:pt x="302" y="22"/>
                    <a:pt x="302" y="22"/>
                    <a:pt x="302" y="22"/>
                  </a:cubicBezTo>
                  <a:cubicBezTo>
                    <a:pt x="191" y="133"/>
                    <a:pt x="191" y="133"/>
                    <a:pt x="191" y="133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4" y="86"/>
                    <a:pt x="137" y="86"/>
                    <a:pt x="133" y="90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0" y="223"/>
                    <a:pt x="0" y="230"/>
                    <a:pt x="4" y="234"/>
                  </a:cubicBezTo>
                  <a:cubicBezTo>
                    <a:pt x="8" y="238"/>
                    <a:pt x="15" y="238"/>
                    <a:pt x="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327275" y="452120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382713" y="452120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1.1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1.2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1.3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1.4</a:t>
            </a:r>
            <a:endParaRPr kumimoji="0" lang="zh-CN" altLang="en-US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数据结构的研究内容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抽象数据类型的表示与实现    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算法与算法分析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104900" y="1892300"/>
            <a:ext cx="2808288" cy="3656013"/>
            <a:chOff x="8988322" y="1808820"/>
            <a:chExt cx="3242376" cy="4220722"/>
          </a:xfrm>
        </p:grpSpPr>
        <p:sp>
          <p:nvSpPr>
            <p:cNvPr id="21" name="íślíḋè-圆角矩形 46"/>
            <p:cNvSpPr/>
            <p:nvPr/>
          </p:nvSpPr>
          <p:spPr>
            <a:xfrm>
              <a:off x="8988322" y="1808820"/>
              <a:ext cx="3242376" cy="4220722"/>
            </a:xfrm>
            <a:prstGeom prst="roundRect">
              <a:avLst>
                <a:gd name="adj" fmla="val 3485"/>
              </a:avLst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216000" bIns="216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íślíḋè-任意多边形 47"/>
            <p:cNvSpPr/>
            <p:nvPr/>
          </p:nvSpPr>
          <p:spPr>
            <a:xfrm>
              <a:off x="8988322" y="2734337"/>
              <a:ext cx="3242376" cy="3165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íślíḋè-文本框 48"/>
            <p:cNvSpPr txBox="1"/>
            <p:nvPr/>
          </p:nvSpPr>
          <p:spPr>
            <a:xfrm>
              <a:off x="10229186" y="2453932"/>
              <a:ext cx="755149" cy="707424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kern="0" cap="none" spc="0" normalizeH="0" baseline="0" noProof="0" dirty="0">
                  <a:solidFill>
                    <a:srgbClr val="EEECE1"/>
                  </a:solidFill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25" name="íślíḋè-任意多边形 50"/>
            <p:cNvSpPr/>
            <p:nvPr/>
          </p:nvSpPr>
          <p:spPr>
            <a:xfrm>
              <a:off x="10401478" y="5287296"/>
              <a:ext cx="460054" cy="445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4BACC6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95838" y="1890713"/>
            <a:ext cx="2844800" cy="3656012"/>
            <a:chOff x="8988319" y="1808820"/>
            <a:chExt cx="3283944" cy="4220722"/>
          </a:xfrm>
        </p:grpSpPr>
        <p:sp>
          <p:nvSpPr>
            <p:cNvPr id="27" name="íślíḋè-圆角矩形 41"/>
            <p:cNvSpPr/>
            <p:nvPr/>
          </p:nvSpPr>
          <p:spPr>
            <a:xfrm>
              <a:off x="8988319" y="1808820"/>
              <a:ext cx="3283944" cy="4220722"/>
            </a:xfrm>
            <a:prstGeom prst="roundRect">
              <a:avLst>
                <a:gd name="adj" fmla="val 3485"/>
              </a:avLst>
            </a:prstGeom>
            <a:solidFill>
              <a:srgbClr val="4BACC6">
                <a:lumMod val="10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none" tIns="216000" bIns="216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íślíḋè-任意多边形 42"/>
            <p:cNvSpPr/>
            <p:nvPr/>
          </p:nvSpPr>
          <p:spPr>
            <a:xfrm>
              <a:off x="8988319" y="2734336"/>
              <a:ext cx="3283944" cy="3165084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íślíḋè-文本框 43"/>
            <p:cNvSpPr txBox="1"/>
            <p:nvPr/>
          </p:nvSpPr>
          <p:spPr>
            <a:xfrm>
              <a:off x="10247286" y="2453933"/>
              <a:ext cx="777005" cy="707425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kern="0" cap="none" spc="0" normalizeH="0" baseline="0" noProof="0" dirty="0">
                  <a:solidFill>
                    <a:srgbClr val="EEECE1"/>
                  </a:solidFill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31" name="íślíḋè-任意多边形 45"/>
            <p:cNvSpPr/>
            <p:nvPr/>
          </p:nvSpPr>
          <p:spPr>
            <a:xfrm>
              <a:off x="10472691" y="5331281"/>
              <a:ext cx="459971" cy="456343"/>
            </a:xfrm>
            <a:custGeom>
              <a:avLst/>
              <a:gdLst>
                <a:gd name="connsiteX0" fmla="*/ 173038 w 331788"/>
                <a:gd name="connsiteY0" fmla="*/ 204788 h 330200"/>
                <a:gd name="connsiteX1" fmla="*/ 185738 w 331788"/>
                <a:gd name="connsiteY1" fmla="*/ 215901 h 330200"/>
                <a:gd name="connsiteX2" fmla="*/ 173038 w 331788"/>
                <a:gd name="connsiteY2" fmla="*/ 227014 h 330200"/>
                <a:gd name="connsiteX3" fmla="*/ 160338 w 331788"/>
                <a:gd name="connsiteY3" fmla="*/ 215901 h 330200"/>
                <a:gd name="connsiteX4" fmla="*/ 173038 w 331788"/>
                <a:gd name="connsiteY4" fmla="*/ 204788 h 330200"/>
                <a:gd name="connsiteX5" fmla="*/ 169690 w 331788"/>
                <a:gd name="connsiteY5" fmla="*/ 184150 h 330200"/>
                <a:gd name="connsiteX6" fmla="*/ 165860 w 331788"/>
                <a:gd name="connsiteY6" fmla="*/ 188084 h 330200"/>
                <a:gd name="connsiteX7" fmla="*/ 165860 w 331788"/>
                <a:gd name="connsiteY7" fmla="*/ 192019 h 330200"/>
                <a:gd name="connsiteX8" fmla="*/ 160752 w 331788"/>
                <a:gd name="connsiteY8" fmla="*/ 194642 h 330200"/>
                <a:gd name="connsiteX9" fmla="*/ 158198 w 331788"/>
                <a:gd name="connsiteY9" fmla="*/ 192019 h 330200"/>
                <a:gd name="connsiteX10" fmla="*/ 154367 w 331788"/>
                <a:gd name="connsiteY10" fmla="*/ 192019 h 330200"/>
                <a:gd name="connsiteX11" fmla="*/ 149260 w 331788"/>
                <a:gd name="connsiteY11" fmla="*/ 197264 h 330200"/>
                <a:gd name="connsiteX12" fmla="*/ 149260 w 331788"/>
                <a:gd name="connsiteY12" fmla="*/ 201199 h 330200"/>
                <a:gd name="connsiteX13" fmla="*/ 153091 w 331788"/>
                <a:gd name="connsiteY13" fmla="*/ 203821 h 330200"/>
                <a:gd name="connsiteX14" fmla="*/ 150537 w 331788"/>
                <a:gd name="connsiteY14" fmla="*/ 211690 h 330200"/>
                <a:gd name="connsiteX15" fmla="*/ 145429 w 331788"/>
                <a:gd name="connsiteY15" fmla="*/ 211690 h 330200"/>
                <a:gd name="connsiteX16" fmla="*/ 142875 w 331788"/>
                <a:gd name="connsiteY16" fmla="*/ 211690 h 330200"/>
                <a:gd name="connsiteX17" fmla="*/ 142875 w 331788"/>
                <a:gd name="connsiteY17" fmla="*/ 219558 h 330200"/>
                <a:gd name="connsiteX18" fmla="*/ 145429 w 331788"/>
                <a:gd name="connsiteY18" fmla="*/ 222181 h 330200"/>
                <a:gd name="connsiteX19" fmla="*/ 150537 w 331788"/>
                <a:gd name="connsiteY19" fmla="*/ 222181 h 330200"/>
                <a:gd name="connsiteX20" fmla="*/ 153091 w 331788"/>
                <a:gd name="connsiteY20" fmla="*/ 227427 h 330200"/>
                <a:gd name="connsiteX21" fmla="*/ 149260 w 331788"/>
                <a:gd name="connsiteY21" fmla="*/ 231361 h 330200"/>
                <a:gd name="connsiteX22" fmla="*/ 149260 w 331788"/>
                <a:gd name="connsiteY22" fmla="*/ 235295 h 330200"/>
                <a:gd name="connsiteX23" fmla="*/ 154367 w 331788"/>
                <a:gd name="connsiteY23" fmla="*/ 239230 h 330200"/>
                <a:gd name="connsiteX24" fmla="*/ 158198 w 331788"/>
                <a:gd name="connsiteY24" fmla="*/ 239230 h 330200"/>
                <a:gd name="connsiteX25" fmla="*/ 160752 w 331788"/>
                <a:gd name="connsiteY25" fmla="*/ 236607 h 330200"/>
                <a:gd name="connsiteX26" fmla="*/ 165860 w 331788"/>
                <a:gd name="connsiteY26" fmla="*/ 239230 h 330200"/>
                <a:gd name="connsiteX27" fmla="*/ 165860 w 331788"/>
                <a:gd name="connsiteY27" fmla="*/ 243164 h 330200"/>
                <a:gd name="connsiteX28" fmla="*/ 169690 w 331788"/>
                <a:gd name="connsiteY28" fmla="*/ 244475 h 330200"/>
                <a:gd name="connsiteX29" fmla="*/ 176075 w 331788"/>
                <a:gd name="connsiteY29" fmla="*/ 244475 h 330200"/>
                <a:gd name="connsiteX30" fmla="*/ 178629 w 331788"/>
                <a:gd name="connsiteY30" fmla="*/ 243164 h 330200"/>
                <a:gd name="connsiteX31" fmla="*/ 178629 w 331788"/>
                <a:gd name="connsiteY31" fmla="*/ 239230 h 330200"/>
                <a:gd name="connsiteX32" fmla="*/ 185013 w 331788"/>
                <a:gd name="connsiteY32" fmla="*/ 236607 h 330200"/>
                <a:gd name="connsiteX33" fmla="*/ 187567 w 331788"/>
                <a:gd name="connsiteY33" fmla="*/ 239230 h 330200"/>
                <a:gd name="connsiteX34" fmla="*/ 191398 w 331788"/>
                <a:gd name="connsiteY34" fmla="*/ 239230 h 330200"/>
                <a:gd name="connsiteX35" fmla="*/ 196506 w 331788"/>
                <a:gd name="connsiteY35" fmla="*/ 233984 h 330200"/>
                <a:gd name="connsiteX36" fmla="*/ 196506 w 331788"/>
                <a:gd name="connsiteY36" fmla="*/ 231361 h 330200"/>
                <a:gd name="connsiteX37" fmla="*/ 192675 w 331788"/>
                <a:gd name="connsiteY37" fmla="*/ 227427 h 330200"/>
                <a:gd name="connsiteX38" fmla="*/ 195229 w 331788"/>
                <a:gd name="connsiteY38" fmla="*/ 222181 h 330200"/>
                <a:gd name="connsiteX39" fmla="*/ 200336 w 331788"/>
                <a:gd name="connsiteY39" fmla="*/ 222181 h 330200"/>
                <a:gd name="connsiteX40" fmla="*/ 201613 w 331788"/>
                <a:gd name="connsiteY40" fmla="*/ 219558 h 330200"/>
                <a:gd name="connsiteX41" fmla="*/ 201613 w 331788"/>
                <a:gd name="connsiteY41" fmla="*/ 211690 h 330200"/>
                <a:gd name="connsiteX42" fmla="*/ 200336 w 331788"/>
                <a:gd name="connsiteY42" fmla="*/ 211690 h 330200"/>
                <a:gd name="connsiteX43" fmla="*/ 195229 w 331788"/>
                <a:gd name="connsiteY43" fmla="*/ 211690 h 330200"/>
                <a:gd name="connsiteX44" fmla="*/ 192675 w 331788"/>
                <a:gd name="connsiteY44" fmla="*/ 203821 h 330200"/>
                <a:gd name="connsiteX45" fmla="*/ 196506 w 331788"/>
                <a:gd name="connsiteY45" fmla="*/ 199887 h 330200"/>
                <a:gd name="connsiteX46" fmla="*/ 196506 w 331788"/>
                <a:gd name="connsiteY46" fmla="*/ 197264 h 330200"/>
                <a:gd name="connsiteX47" fmla="*/ 191398 w 331788"/>
                <a:gd name="connsiteY47" fmla="*/ 192019 h 330200"/>
                <a:gd name="connsiteX48" fmla="*/ 187567 w 331788"/>
                <a:gd name="connsiteY48" fmla="*/ 192019 h 330200"/>
                <a:gd name="connsiteX49" fmla="*/ 185013 w 331788"/>
                <a:gd name="connsiteY49" fmla="*/ 194642 h 330200"/>
                <a:gd name="connsiteX50" fmla="*/ 178629 w 331788"/>
                <a:gd name="connsiteY50" fmla="*/ 192019 h 330200"/>
                <a:gd name="connsiteX51" fmla="*/ 178629 w 331788"/>
                <a:gd name="connsiteY51" fmla="*/ 188084 h 330200"/>
                <a:gd name="connsiteX52" fmla="*/ 176075 w 331788"/>
                <a:gd name="connsiteY52" fmla="*/ 184150 h 330200"/>
                <a:gd name="connsiteX53" fmla="*/ 169690 w 331788"/>
                <a:gd name="connsiteY53" fmla="*/ 184150 h 330200"/>
                <a:gd name="connsiteX54" fmla="*/ 123825 w 331788"/>
                <a:gd name="connsiteY54" fmla="*/ 165100 h 330200"/>
                <a:gd name="connsiteX55" fmla="*/ 123825 w 331788"/>
                <a:gd name="connsiteY55" fmla="*/ 176213 h 330200"/>
                <a:gd name="connsiteX56" fmla="*/ 223838 w 331788"/>
                <a:gd name="connsiteY56" fmla="*/ 176213 h 330200"/>
                <a:gd name="connsiteX57" fmla="*/ 223838 w 331788"/>
                <a:gd name="connsiteY57" fmla="*/ 165100 h 330200"/>
                <a:gd name="connsiteX58" fmla="*/ 123825 w 331788"/>
                <a:gd name="connsiteY58" fmla="*/ 146050 h 330200"/>
                <a:gd name="connsiteX59" fmla="*/ 123825 w 331788"/>
                <a:gd name="connsiteY59" fmla="*/ 155575 h 330200"/>
                <a:gd name="connsiteX60" fmla="*/ 223838 w 331788"/>
                <a:gd name="connsiteY60" fmla="*/ 155575 h 330200"/>
                <a:gd name="connsiteX61" fmla="*/ 223838 w 331788"/>
                <a:gd name="connsiteY61" fmla="*/ 146050 h 330200"/>
                <a:gd name="connsiteX62" fmla="*/ 123825 w 331788"/>
                <a:gd name="connsiteY62" fmla="*/ 131763 h 330200"/>
                <a:gd name="connsiteX63" fmla="*/ 123825 w 331788"/>
                <a:gd name="connsiteY63" fmla="*/ 139701 h 330200"/>
                <a:gd name="connsiteX64" fmla="*/ 166688 w 331788"/>
                <a:gd name="connsiteY64" fmla="*/ 139701 h 330200"/>
                <a:gd name="connsiteX65" fmla="*/ 166688 w 331788"/>
                <a:gd name="connsiteY65" fmla="*/ 131763 h 330200"/>
                <a:gd name="connsiteX66" fmla="*/ 123825 w 331788"/>
                <a:gd name="connsiteY66" fmla="*/ 115888 h 330200"/>
                <a:gd name="connsiteX67" fmla="*/ 123825 w 331788"/>
                <a:gd name="connsiteY67" fmla="*/ 122238 h 330200"/>
                <a:gd name="connsiteX68" fmla="*/ 166688 w 331788"/>
                <a:gd name="connsiteY68" fmla="*/ 122238 h 330200"/>
                <a:gd name="connsiteX69" fmla="*/ 166688 w 331788"/>
                <a:gd name="connsiteY69" fmla="*/ 115888 h 330200"/>
                <a:gd name="connsiteX70" fmla="*/ 179388 w 331788"/>
                <a:gd name="connsiteY70" fmla="*/ 100013 h 330200"/>
                <a:gd name="connsiteX71" fmla="*/ 179388 w 331788"/>
                <a:gd name="connsiteY71" fmla="*/ 139701 h 330200"/>
                <a:gd name="connsiteX72" fmla="*/ 223838 w 331788"/>
                <a:gd name="connsiteY72" fmla="*/ 139701 h 330200"/>
                <a:gd name="connsiteX73" fmla="*/ 223838 w 331788"/>
                <a:gd name="connsiteY73" fmla="*/ 100013 h 330200"/>
                <a:gd name="connsiteX74" fmla="*/ 123825 w 331788"/>
                <a:gd name="connsiteY74" fmla="*/ 100013 h 330200"/>
                <a:gd name="connsiteX75" fmla="*/ 123825 w 331788"/>
                <a:gd name="connsiteY75" fmla="*/ 106363 h 330200"/>
                <a:gd name="connsiteX76" fmla="*/ 166688 w 331788"/>
                <a:gd name="connsiteY76" fmla="*/ 106363 h 330200"/>
                <a:gd name="connsiteX77" fmla="*/ 166688 w 331788"/>
                <a:gd name="connsiteY77" fmla="*/ 100013 h 330200"/>
                <a:gd name="connsiteX78" fmla="*/ 106363 w 331788"/>
                <a:gd name="connsiteY78" fmla="*/ 76200 h 330200"/>
                <a:gd name="connsiteX79" fmla="*/ 238126 w 331788"/>
                <a:gd name="connsiteY79" fmla="*/ 76200 h 330200"/>
                <a:gd name="connsiteX80" fmla="*/ 238126 w 331788"/>
                <a:gd name="connsiteY80" fmla="*/ 254000 h 330200"/>
                <a:gd name="connsiteX81" fmla="*/ 106363 w 331788"/>
                <a:gd name="connsiteY81" fmla="*/ 254000 h 330200"/>
                <a:gd name="connsiteX82" fmla="*/ 103296 w 331788"/>
                <a:gd name="connsiteY82" fmla="*/ 65088 h 330200"/>
                <a:gd name="connsiteX83" fmla="*/ 96838 w 331788"/>
                <a:gd name="connsiteY83" fmla="*/ 71583 h 330200"/>
                <a:gd name="connsiteX84" fmla="*/ 96838 w 331788"/>
                <a:gd name="connsiteY84" fmla="*/ 258619 h 330200"/>
                <a:gd name="connsiteX85" fmla="*/ 103296 w 331788"/>
                <a:gd name="connsiteY85" fmla="*/ 265113 h 330200"/>
                <a:gd name="connsiteX86" fmla="*/ 242781 w 331788"/>
                <a:gd name="connsiteY86" fmla="*/ 265113 h 330200"/>
                <a:gd name="connsiteX87" fmla="*/ 246655 w 331788"/>
                <a:gd name="connsiteY87" fmla="*/ 263814 h 330200"/>
                <a:gd name="connsiteX88" fmla="*/ 247947 w 331788"/>
                <a:gd name="connsiteY88" fmla="*/ 263814 h 330200"/>
                <a:gd name="connsiteX89" fmla="*/ 247947 w 331788"/>
                <a:gd name="connsiteY89" fmla="*/ 262516 h 330200"/>
                <a:gd name="connsiteX90" fmla="*/ 249238 w 331788"/>
                <a:gd name="connsiteY90" fmla="*/ 258619 h 330200"/>
                <a:gd name="connsiteX91" fmla="*/ 249238 w 331788"/>
                <a:gd name="connsiteY91" fmla="*/ 71583 h 330200"/>
                <a:gd name="connsiteX92" fmla="*/ 242781 w 331788"/>
                <a:gd name="connsiteY92" fmla="*/ 65088 h 330200"/>
                <a:gd name="connsiteX93" fmla="*/ 103296 w 331788"/>
                <a:gd name="connsiteY93" fmla="*/ 65088 h 330200"/>
                <a:gd name="connsiteX94" fmla="*/ 165894 w 331788"/>
                <a:gd name="connsiteY94" fmla="*/ 0 h 330200"/>
                <a:gd name="connsiteX95" fmla="*/ 331788 w 331788"/>
                <a:gd name="connsiteY95" fmla="*/ 165100 h 330200"/>
                <a:gd name="connsiteX96" fmla="*/ 165894 w 331788"/>
                <a:gd name="connsiteY96" fmla="*/ 330200 h 330200"/>
                <a:gd name="connsiteX97" fmla="*/ 0 w 331788"/>
                <a:gd name="connsiteY97" fmla="*/ 165100 h 330200"/>
                <a:gd name="connsiteX98" fmla="*/ 165894 w 331788"/>
                <a:gd name="connsiteY98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331788" h="330200">
                  <a:moveTo>
                    <a:pt x="173038" y="204788"/>
                  </a:moveTo>
                  <a:cubicBezTo>
                    <a:pt x="180052" y="204788"/>
                    <a:pt x="185738" y="209763"/>
                    <a:pt x="185738" y="215901"/>
                  </a:cubicBezTo>
                  <a:cubicBezTo>
                    <a:pt x="185738" y="222039"/>
                    <a:pt x="180052" y="227014"/>
                    <a:pt x="173038" y="227014"/>
                  </a:cubicBezTo>
                  <a:cubicBezTo>
                    <a:pt x="166024" y="227014"/>
                    <a:pt x="160338" y="222039"/>
                    <a:pt x="160338" y="215901"/>
                  </a:cubicBezTo>
                  <a:cubicBezTo>
                    <a:pt x="160338" y="209763"/>
                    <a:pt x="166024" y="204788"/>
                    <a:pt x="173038" y="204788"/>
                  </a:cubicBezTo>
                  <a:close/>
                  <a:moveTo>
                    <a:pt x="169690" y="184150"/>
                  </a:moveTo>
                  <a:cubicBezTo>
                    <a:pt x="168414" y="184150"/>
                    <a:pt x="165860" y="186773"/>
                    <a:pt x="165860" y="188084"/>
                  </a:cubicBezTo>
                  <a:cubicBezTo>
                    <a:pt x="165860" y="188084"/>
                    <a:pt x="165860" y="188084"/>
                    <a:pt x="165860" y="192019"/>
                  </a:cubicBezTo>
                  <a:cubicBezTo>
                    <a:pt x="165860" y="193330"/>
                    <a:pt x="162029" y="193330"/>
                    <a:pt x="160752" y="194642"/>
                  </a:cubicBezTo>
                  <a:cubicBezTo>
                    <a:pt x="160752" y="194642"/>
                    <a:pt x="160752" y="194642"/>
                    <a:pt x="158198" y="192019"/>
                  </a:cubicBezTo>
                  <a:cubicBezTo>
                    <a:pt x="156921" y="190707"/>
                    <a:pt x="155644" y="190707"/>
                    <a:pt x="154367" y="192019"/>
                  </a:cubicBezTo>
                  <a:cubicBezTo>
                    <a:pt x="154367" y="192019"/>
                    <a:pt x="154367" y="192019"/>
                    <a:pt x="149260" y="197264"/>
                  </a:cubicBezTo>
                  <a:cubicBezTo>
                    <a:pt x="149260" y="198576"/>
                    <a:pt x="149260" y="199887"/>
                    <a:pt x="149260" y="201199"/>
                  </a:cubicBezTo>
                  <a:cubicBezTo>
                    <a:pt x="149260" y="201199"/>
                    <a:pt x="149260" y="201199"/>
                    <a:pt x="153091" y="203821"/>
                  </a:cubicBezTo>
                  <a:cubicBezTo>
                    <a:pt x="151814" y="206444"/>
                    <a:pt x="150537" y="207756"/>
                    <a:pt x="150537" y="211690"/>
                  </a:cubicBezTo>
                  <a:cubicBezTo>
                    <a:pt x="150537" y="211690"/>
                    <a:pt x="150537" y="211690"/>
                    <a:pt x="145429" y="211690"/>
                  </a:cubicBezTo>
                  <a:cubicBezTo>
                    <a:pt x="144152" y="211690"/>
                    <a:pt x="142875" y="210379"/>
                    <a:pt x="142875" y="211690"/>
                  </a:cubicBezTo>
                  <a:cubicBezTo>
                    <a:pt x="142875" y="211690"/>
                    <a:pt x="142875" y="211690"/>
                    <a:pt x="142875" y="219558"/>
                  </a:cubicBezTo>
                  <a:cubicBezTo>
                    <a:pt x="142875" y="220870"/>
                    <a:pt x="144152" y="222181"/>
                    <a:pt x="145429" y="222181"/>
                  </a:cubicBezTo>
                  <a:cubicBezTo>
                    <a:pt x="145429" y="222181"/>
                    <a:pt x="145429" y="222181"/>
                    <a:pt x="150537" y="222181"/>
                  </a:cubicBezTo>
                  <a:cubicBezTo>
                    <a:pt x="150537" y="224804"/>
                    <a:pt x="151814" y="226115"/>
                    <a:pt x="153091" y="227427"/>
                  </a:cubicBezTo>
                  <a:cubicBezTo>
                    <a:pt x="153091" y="227427"/>
                    <a:pt x="153091" y="227427"/>
                    <a:pt x="149260" y="231361"/>
                  </a:cubicBezTo>
                  <a:cubicBezTo>
                    <a:pt x="147983" y="232673"/>
                    <a:pt x="147983" y="233984"/>
                    <a:pt x="149260" y="235295"/>
                  </a:cubicBezTo>
                  <a:cubicBezTo>
                    <a:pt x="149260" y="235295"/>
                    <a:pt x="149260" y="235295"/>
                    <a:pt x="154367" y="239230"/>
                  </a:cubicBezTo>
                  <a:cubicBezTo>
                    <a:pt x="155644" y="240541"/>
                    <a:pt x="156921" y="240541"/>
                    <a:pt x="158198" y="239230"/>
                  </a:cubicBezTo>
                  <a:cubicBezTo>
                    <a:pt x="158198" y="239230"/>
                    <a:pt x="158198" y="239230"/>
                    <a:pt x="160752" y="236607"/>
                  </a:cubicBezTo>
                  <a:cubicBezTo>
                    <a:pt x="162029" y="237918"/>
                    <a:pt x="165860" y="239230"/>
                    <a:pt x="165860" y="239230"/>
                  </a:cubicBezTo>
                  <a:cubicBezTo>
                    <a:pt x="165860" y="239230"/>
                    <a:pt x="165860" y="239230"/>
                    <a:pt x="165860" y="243164"/>
                  </a:cubicBezTo>
                  <a:cubicBezTo>
                    <a:pt x="165860" y="244475"/>
                    <a:pt x="168414" y="244475"/>
                    <a:pt x="169690" y="244475"/>
                  </a:cubicBezTo>
                  <a:cubicBezTo>
                    <a:pt x="169690" y="244475"/>
                    <a:pt x="169690" y="244475"/>
                    <a:pt x="176075" y="244475"/>
                  </a:cubicBezTo>
                  <a:cubicBezTo>
                    <a:pt x="177352" y="244475"/>
                    <a:pt x="178629" y="244475"/>
                    <a:pt x="178629" y="243164"/>
                  </a:cubicBezTo>
                  <a:cubicBezTo>
                    <a:pt x="178629" y="243164"/>
                    <a:pt x="178629" y="243164"/>
                    <a:pt x="178629" y="239230"/>
                  </a:cubicBezTo>
                  <a:cubicBezTo>
                    <a:pt x="182460" y="239230"/>
                    <a:pt x="182460" y="237918"/>
                    <a:pt x="185013" y="236607"/>
                  </a:cubicBezTo>
                  <a:cubicBezTo>
                    <a:pt x="185013" y="236607"/>
                    <a:pt x="185013" y="236607"/>
                    <a:pt x="187567" y="239230"/>
                  </a:cubicBezTo>
                  <a:cubicBezTo>
                    <a:pt x="188844" y="240541"/>
                    <a:pt x="190121" y="240541"/>
                    <a:pt x="191398" y="239230"/>
                  </a:cubicBezTo>
                  <a:cubicBezTo>
                    <a:pt x="191398" y="239230"/>
                    <a:pt x="191398" y="239230"/>
                    <a:pt x="196506" y="233984"/>
                  </a:cubicBezTo>
                  <a:cubicBezTo>
                    <a:pt x="196506" y="233984"/>
                    <a:pt x="196506" y="232673"/>
                    <a:pt x="196506" y="231361"/>
                  </a:cubicBezTo>
                  <a:cubicBezTo>
                    <a:pt x="196506" y="231361"/>
                    <a:pt x="196506" y="231361"/>
                    <a:pt x="192675" y="227427"/>
                  </a:cubicBezTo>
                  <a:cubicBezTo>
                    <a:pt x="193952" y="226115"/>
                    <a:pt x="195229" y="224804"/>
                    <a:pt x="195229" y="222181"/>
                  </a:cubicBezTo>
                  <a:cubicBezTo>
                    <a:pt x="195229" y="222181"/>
                    <a:pt x="195229" y="222181"/>
                    <a:pt x="200336" y="222181"/>
                  </a:cubicBezTo>
                  <a:cubicBezTo>
                    <a:pt x="201613" y="222181"/>
                    <a:pt x="201613" y="220870"/>
                    <a:pt x="201613" y="219558"/>
                  </a:cubicBezTo>
                  <a:lnTo>
                    <a:pt x="201613" y="211690"/>
                  </a:lnTo>
                  <a:cubicBezTo>
                    <a:pt x="201613" y="210379"/>
                    <a:pt x="201613" y="211690"/>
                    <a:pt x="200336" y="211690"/>
                  </a:cubicBezTo>
                  <a:cubicBezTo>
                    <a:pt x="200336" y="211690"/>
                    <a:pt x="200336" y="211690"/>
                    <a:pt x="195229" y="211690"/>
                  </a:cubicBezTo>
                  <a:cubicBezTo>
                    <a:pt x="195229" y="207756"/>
                    <a:pt x="193952" y="206444"/>
                    <a:pt x="192675" y="203821"/>
                  </a:cubicBezTo>
                  <a:cubicBezTo>
                    <a:pt x="192675" y="203821"/>
                    <a:pt x="192675" y="203821"/>
                    <a:pt x="196506" y="199887"/>
                  </a:cubicBezTo>
                  <a:cubicBezTo>
                    <a:pt x="196506" y="199887"/>
                    <a:pt x="196506" y="198576"/>
                    <a:pt x="196506" y="197264"/>
                  </a:cubicBezTo>
                  <a:cubicBezTo>
                    <a:pt x="196506" y="197264"/>
                    <a:pt x="196506" y="197264"/>
                    <a:pt x="191398" y="192019"/>
                  </a:cubicBezTo>
                  <a:cubicBezTo>
                    <a:pt x="190121" y="190707"/>
                    <a:pt x="188844" y="190707"/>
                    <a:pt x="187567" y="192019"/>
                  </a:cubicBezTo>
                  <a:cubicBezTo>
                    <a:pt x="187567" y="192019"/>
                    <a:pt x="187567" y="192019"/>
                    <a:pt x="185013" y="194642"/>
                  </a:cubicBezTo>
                  <a:cubicBezTo>
                    <a:pt x="182460" y="193330"/>
                    <a:pt x="182460" y="193330"/>
                    <a:pt x="178629" y="192019"/>
                  </a:cubicBezTo>
                  <a:cubicBezTo>
                    <a:pt x="178629" y="192019"/>
                    <a:pt x="178629" y="192019"/>
                    <a:pt x="178629" y="188084"/>
                  </a:cubicBezTo>
                  <a:cubicBezTo>
                    <a:pt x="178629" y="186773"/>
                    <a:pt x="177352" y="184150"/>
                    <a:pt x="176075" y="184150"/>
                  </a:cubicBezTo>
                  <a:cubicBezTo>
                    <a:pt x="176075" y="184150"/>
                    <a:pt x="176075" y="184150"/>
                    <a:pt x="169690" y="184150"/>
                  </a:cubicBezTo>
                  <a:close/>
                  <a:moveTo>
                    <a:pt x="123825" y="165100"/>
                  </a:moveTo>
                  <a:lnTo>
                    <a:pt x="123825" y="176213"/>
                  </a:lnTo>
                  <a:lnTo>
                    <a:pt x="223838" y="176213"/>
                  </a:lnTo>
                  <a:lnTo>
                    <a:pt x="223838" y="165100"/>
                  </a:lnTo>
                  <a:close/>
                  <a:moveTo>
                    <a:pt x="123825" y="146050"/>
                  </a:moveTo>
                  <a:lnTo>
                    <a:pt x="123825" y="155575"/>
                  </a:lnTo>
                  <a:lnTo>
                    <a:pt x="223838" y="155575"/>
                  </a:lnTo>
                  <a:lnTo>
                    <a:pt x="223838" y="146050"/>
                  </a:lnTo>
                  <a:close/>
                  <a:moveTo>
                    <a:pt x="123825" y="131763"/>
                  </a:moveTo>
                  <a:lnTo>
                    <a:pt x="123825" y="139701"/>
                  </a:lnTo>
                  <a:lnTo>
                    <a:pt x="166688" y="139701"/>
                  </a:lnTo>
                  <a:lnTo>
                    <a:pt x="166688" y="131763"/>
                  </a:lnTo>
                  <a:close/>
                  <a:moveTo>
                    <a:pt x="123825" y="115888"/>
                  </a:moveTo>
                  <a:lnTo>
                    <a:pt x="123825" y="122238"/>
                  </a:lnTo>
                  <a:lnTo>
                    <a:pt x="166688" y="122238"/>
                  </a:lnTo>
                  <a:lnTo>
                    <a:pt x="166688" y="115888"/>
                  </a:lnTo>
                  <a:close/>
                  <a:moveTo>
                    <a:pt x="179388" y="100013"/>
                  </a:moveTo>
                  <a:lnTo>
                    <a:pt x="179388" y="139701"/>
                  </a:lnTo>
                  <a:lnTo>
                    <a:pt x="223838" y="139701"/>
                  </a:lnTo>
                  <a:lnTo>
                    <a:pt x="223838" y="100013"/>
                  </a:lnTo>
                  <a:close/>
                  <a:moveTo>
                    <a:pt x="123825" y="100013"/>
                  </a:moveTo>
                  <a:lnTo>
                    <a:pt x="123825" y="106363"/>
                  </a:lnTo>
                  <a:lnTo>
                    <a:pt x="166688" y="106363"/>
                  </a:lnTo>
                  <a:lnTo>
                    <a:pt x="166688" y="100013"/>
                  </a:lnTo>
                  <a:close/>
                  <a:moveTo>
                    <a:pt x="106363" y="76200"/>
                  </a:moveTo>
                  <a:lnTo>
                    <a:pt x="238126" y="76200"/>
                  </a:lnTo>
                  <a:lnTo>
                    <a:pt x="238126" y="254000"/>
                  </a:lnTo>
                  <a:lnTo>
                    <a:pt x="106363" y="254000"/>
                  </a:lnTo>
                  <a:close/>
                  <a:moveTo>
                    <a:pt x="103296" y="65088"/>
                  </a:moveTo>
                  <a:cubicBezTo>
                    <a:pt x="99421" y="65088"/>
                    <a:pt x="96838" y="67686"/>
                    <a:pt x="96838" y="71583"/>
                  </a:cubicBezTo>
                  <a:cubicBezTo>
                    <a:pt x="96838" y="71583"/>
                    <a:pt x="96838" y="71583"/>
                    <a:pt x="96838" y="258619"/>
                  </a:cubicBezTo>
                  <a:cubicBezTo>
                    <a:pt x="96838" y="262516"/>
                    <a:pt x="99421" y="265113"/>
                    <a:pt x="103296" y="265113"/>
                  </a:cubicBezTo>
                  <a:cubicBezTo>
                    <a:pt x="103296" y="265113"/>
                    <a:pt x="103296" y="265113"/>
                    <a:pt x="242781" y="265113"/>
                  </a:cubicBezTo>
                  <a:cubicBezTo>
                    <a:pt x="245364" y="265113"/>
                    <a:pt x="246655" y="263814"/>
                    <a:pt x="246655" y="263814"/>
                  </a:cubicBezTo>
                  <a:cubicBezTo>
                    <a:pt x="246655" y="263814"/>
                    <a:pt x="247947" y="263814"/>
                    <a:pt x="247947" y="263814"/>
                  </a:cubicBezTo>
                  <a:cubicBezTo>
                    <a:pt x="247947" y="262516"/>
                    <a:pt x="247947" y="262516"/>
                    <a:pt x="247947" y="262516"/>
                  </a:cubicBezTo>
                  <a:cubicBezTo>
                    <a:pt x="247947" y="262516"/>
                    <a:pt x="249238" y="261217"/>
                    <a:pt x="249238" y="258619"/>
                  </a:cubicBezTo>
                  <a:lnTo>
                    <a:pt x="249238" y="71583"/>
                  </a:lnTo>
                  <a:cubicBezTo>
                    <a:pt x="249238" y="67686"/>
                    <a:pt x="246655" y="65088"/>
                    <a:pt x="242781" y="65088"/>
                  </a:cubicBezTo>
                  <a:cubicBezTo>
                    <a:pt x="242781" y="65088"/>
                    <a:pt x="242781" y="65088"/>
                    <a:pt x="103296" y="65088"/>
                  </a:cubicBezTo>
                  <a:close/>
                  <a:moveTo>
                    <a:pt x="165894" y="0"/>
                  </a:moveTo>
                  <a:cubicBezTo>
                    <a:pt x="257515" y="0"/>
                    <a:pt x="331788" y="73918"/>
                    <a:pt x="331788" y="165100"/>
                  </a:cubicBezTo>
                  <a:cubicBezTo>
                    <a:pt x="331788" y="256282"/>
                    <a:pt x="257515" y="330200"/>
                    <a:pt x="165894" y="330200"/>
                  </a:cubicBezTo>
                  <a:cubicBezTo>
                    <a:pt x="74273" y="330200"/>
                    <a:pt x="0" y="256282"/>
                    <a:pt x="0" y="165100"/>
                  </a:cubicBezTo>
                  <a:cubicBezTo>
                    <a:pt x="0" y="73918"/>
                    <a:pt x="74273" y="0"/>
                    <a:pt x="165894" y="0"/>
                  </a:cubicBezTo>
                  <a:close/>
                </a:path>
              </a:pathLst>
            </a:custGeom>
            <a:solidFill>
              <a:srgbClr val="4BACC6"/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angle 1027"/>
          <p:cNvSpPr txBox="1">
            <a:spLocks noChangeArrowheads="1"/>
          </p:cNvSpPr>
          <p:nvPr/>
        </p:nvSpPr>
        <p:spPr bwMode="auto">
          <a:xfrm>
            <a:off x="1257300" y="3152775"/>
            <a:ext cx="26257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一个有穷的指令集，这些指令为解决某一特定任务规定了一个运算序列</a:t>
            </a:r>
          </a:p>
        </p:txBody>
      </p:sp>
      <p:sp>
        <p:nvSpPr>
          <p:cNvPr id="331779" name="Rectangle 1027"/>
          <p:cNvSpPr>
            <a:spLocks noGrp="1" noChangeArrowheads="1"/>
          </p:cNvSpPr>
          <p:nvPr>
            <p:ph idx="1" hasCustomPrompt="1"/>
          </p:nvPr>
        </p:nvSpPr>
        <p:spPr>
          <a:xfrm>
            <a:off x="1792288" y="1890713"/>
            <a:ext cx="1858963" cy="558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算法定义</a:t>
            </a:r>
          </a:p>
        </p:txBody>
      </p:sp>
      <p:sp>
        <p:nvSpPr>
          <p:cNvPr id="33" name="Rectangle 1027"/>
          <p:cNvSpPr txBox="1">
            <a:spLocks noChangeArrowheads="1"/>
          </p:cNvSpPr>
          <p:nvPr/>
        </p:nvSpPr>
        <p:spPr bwMode="auto">
          <a:xfrm>
            <a:off x="5335588" y="1936750"/>
            <a:ext cx="205105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算法的描述</a:t>
            </a:r>
          </a:p>
        </p:txBody>
      </p:sp>
      <p:sp>
        <p:nvSpPr>
          <p:cNvPr id="34" name="Rectangle 1027"/>
          <p:cNvSpPr txBox="1">
            <a:spLocks noChangeArrowheads="1"/>
          </p:cNvSpPr>
          <p:nvPr/>
        </p:nvSpPr>
        <p:spPr bwMode="auto">
          <a:xfrm>
            <a:off x="4972050" y="3197225"/>
            <a:ext cx="2597150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自然语言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流程图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程序设计语言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伪码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bldLvl="2"/>
      <p:bldP spid="331779" grpId="0" build="p" bldLvl="2"/>
      <p:bldP spid="33" grpId="0" build="p" bldLvl="2"/>
      <p:bldP spid="34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 bwMode="auto">
          <a:xfrm>
            <a:off x="0" y="836713"/>
            <a:ext cx="9144000" cy="1728192"/>
          </a:xfrm>
          <a:prstGeom prst="roundRect">
            <a:avLst>
              <a:gd name="adj" fmla="val 630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00113" y="115888"/>
            <a:ext cx="84486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教材		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8720"/>
            <a:ext cx="817240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lvl="1" indent="0">
              <a:lnSpc>
                <a:spcPct val="125000"/>
              </a:lnSpc>
              <a:buClr>
                <a:srgbClr val="FF0066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[1]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严蔚敏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李冬梅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吴伟民．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数据结构（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语言版）（第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版）双色版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．人民邮电出版社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, 2021. </a:t>
            </a:r>
          </a:p>
          <a:p>
            <a:pPr marL="0" lvl="1" indent="0">
              <a:lnSpc>
                <a:spcPct val="125000"/>
              </a:lnSpc>
              <a:buClr>
                <a:srgbClr val="FF0066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[2]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李冬梅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田紫微．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数据结构习题解析与实验指导（第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．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25000"/>
              </a:lnSpc>
              <a:buClr>
                <a:srgbClr val="FF0066"/>
              </a:buClr>
              <a:defRPr/>
            </a:pP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人民邮电出版社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, 2022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．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0CFC1B-7FE6-1765-327F-193BCE28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30" y="2834285"/>
            <a:ext cx="2475870" cy="34806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B4E058-A564-F1B8-B514-1F068D46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30011"/>
            <a:ext cx="2416383" cy="3388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16"/>
          <p:cNvSpPr>
            <a:spLocks noChangeArrowheads="1"/>
          </p:cNvSpPr>
          <p:nvPr/>
        </p:nvSpPr>
        <p:spPr bwMode="auto">
          <a:xfrm>
            <a:off x="1111250" y="1346200"/>
            <a:ext cx="6413500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1348" name="Rectangle 4"/>
          <p:cNvSpPr>
            <a:spLocks noChangeArrowheads="1"/>
          </p:cNvSpPr>
          <p:nvPr/>
        </p:nvSpPr>
        <p:spPr bwMode="auto">
          <a:xfrm>
            <a:off x="1333500" y="1300163"/>
            <a:ext cx="6838950" cy="663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算法的特性：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98550" y="2187575"/>
            <a:ext cx="487363" cy="584200"/>
            <a:chOff x="685009" y="1514252"/>
            <a:chExt cx="365522" cy="438150"/>
          </a:xfrm>
        </p:grpSpPr>
        <p:sp>
          <p:nvSpPr>
            <p:cNvPr id="17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92200" y="2949575"/>
            <a:ext cx="487363" cy="601663"/>
            <a:chOff x="685009" y="2261965"/>
            <a:chExt cx="365522" cy="451246"/>
          </a:xfrm>
        </p:grpSpPr>
        <p:sp>
          <p:nvSpPr>
            <p:cNvPr id="20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92200" y="3795713"/>
            <a:ext cx="487363" cy="601662"/>
            <a:chOff x="680246" y="3021584"/>
            <a:chExt cx="365522" cy="451246"/>
          </a:xfrm>
        </p:grpSpPr>
        <p:sp>
          <p:nvSpPr>
            <p:cNvPr id="23" name="Flowchart: Off-page Connector 110"/>
            <p:cNvSpPr/>
            <p:nvPr/>
          </p:nvSpPr>
          <p:spPr bwMode="auto">
            <a:xfrm>
              <a:off x="704058" y="3050159"/>
              <a:ext cx="317897" cy="422671"/>
            </a:xfrm>
            <a:prstGeom prst="flowChartOffpageConnector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Oval 113"/>
            <p:cNvSpPr/>
            <p:nvPr/>
          </p:nvSpPr>
          <p:spPr bwMode="auto">
            <a:xfrm>
              <a:off x="680246" y="3021584"/>
              <a:ext cx="365522" cy="419100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92200" y="4637088"/>
            <a:ext cx="488950" cy="576262"/>
            <a:chOff x="704059" y="3810967"/>
            <a:chExt cx="366713" cy="432198"/>
          </a:xfrm>
        </p:grpSpPr>
        <p:sp>
          <p:nvSpPr>
            <p:cNvPr id="26" name="Flowchart: Off-page Connector 104"/>
            <p:cNvSpPr/>
            <p:nvPr/>
          </p:nvSpPr>
          <p:spPr bwMode="auto">
            <a:xfrm>
              <a:off x="727872" y="3862164"/>
              <a:ext cx="317898" cy="381001"/>
            </a:xfrm>
            <a:prstGeom prst="flowChartOffpageConnector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Oval 107"/>
            <p:cNvSpPr/>
            <p:nvPr/>
          </p:nvSpPr>
          <p:spPr bwMode="auto">
            <a:xfrm>
              <a:off x="704059" y="3810967"/>
              <a:ext cx="366713" cy="419101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92200" y="5505450"/>
            <a:ext cx="487363" cy="601663"/>
            <a:chOff x="685009" y="2261965"/>
            <a:chExt cx="365522" cy="451246"/>
          </a:xfrm>
        </p:grpSpPr>
        <p:sp>
          <p:nvSpPr>
            <p:cNvPr id="33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4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981200" y="2187575"/>
            <a:ext cx="68389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有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个或多个输入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1981200" y="2938463"/>
            <a:ext cx="5686425" cy="587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有一个或多个输出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处理结果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981200" y="3814763"/>
            <a:ext cx="6838950" cy="54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确定性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每步定义都是确切、无歧义的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981200" y="4606925"/>
            <a:ext cx="6838950" cy="608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算法应在执行有穷步后结束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981200" y="5481638"/>
            <a:ext cx="6838950" cy="684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有效性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每一条运算应足够基本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 bldLvl="2" animBg="1"/>
      <p:bldP spid="441348" grpId="0" build="p" bldLvl="2"/>
      <p:bldP spid="35" grpId="0" build="p" bldLvl="2"/>
      <p:bldP spid="36" grpId="0" build="p" bldLvl="2"/>
      <p:bldP spid="37" grpId="0" build="p" bldLvl="2"/>
      <p:bldP spid="38" grpId="0" build="p" bldLvl="2"/>
      <p:bldP spid="39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90613" y="1752600"/>
            <a:ext cx="2859088" cy="5492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算法的评价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5875" name="Rectangle 1027"/>
          <p:cNvSpPr>
            <a:spLocks noGrp="1" noChangeArrowheads="1"/>
          </p:cNvSpPr>
          <p:nvPr>
            <p:ph idx="1" hasCustomPrompt="1"/>
          </p:nvPr>
        </p:nvSpPr>
        <p:spPr>
          <a:xfrm>
            <a:off x="1279525" y="4248150"/>
            <a:ext cx="1241425" cy="6667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正确性</a:t>
            </a:r>
          </a:p>
        </p:txBody>
      </p:sp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grpSp>
        <p:nvGrpSpPr>
          <p:cNvPr id="61445" name="组合 53"/>
          <p:cNvGrpSpPr/>
          <p:nvPr/>
        </p:nvGrpSpPr>
        <p:grpSpPr>
          <a:xfrm>
            <a:off x="1171575" y="2622550"/>
            <a:ext cx="1276350" cy="1436688"/>
            <a:chOff x="1168053" y="2217316"/>
            <a:chExt cx="1901372" cy="2140857"/>
          </a:xfrm>
        </p:grpSpPr>
        <p:sp>
          <p:nvSpPr>
            <p:cNvPr id="55" name="íṡľíḍè-Rectangle 22"/>
            <p:cNvSpPr/>
            <p:nvPr/>
          </p:nvSpPr>
          <p:spPr>
            <a:xfrm>
              <a:off x="1168053" y="2217316"/>
              <a:ext cx="1901372" cy="19019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6" name="íṡľíḍè-Freeform: Shape 23"/>
            <p:cNvSpPr/>
            <p:nvPr/>
          </p:nvSpPr>
          <p:spPr>
            <a:xfrm rot="10800000">
              <a:off x="1168053" y="3989141"/>
              <a:ext cx="1901372" cy="36903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9" name="îŝḷîḓé-Freeform: Shape 42"/>
            <p:cNvSpPr/>
            <p:nvPr/>
          </p:nvSpPr>
          <p:spPr bwMode="auto">
            <a:xfrm>
              <a:off x="1690695" y="2470435"/>
              <a:ext cx="943591" cy="943868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1446" name="组合 59"/>
          <p:cNvGrpSpPr/>
          <p:nvPr/>
        </p:nvGrpSpPr>
        <p:grpSpPr>
          <a:xfrm>
            <a:off x="6610350" y="2622550"/>
            <a:ext cx="1277938" cy="1463675"/>
            <a:chOff x="9271092" y="2217316"/>
            <a:chExt cx="1901375" cy="2180771"/>
          </a:xfrm>
        </p:grpSpPr>
        <p:sp>
          <p:nvSpPr>
            <p:cNvPr id="61" name="íṡľíḍè-Rectangle 30"/>
            <p:cNvSpPr/>
            <p:nvPr/>
          </p:nvSpPr>
          <p:spPr>
            <a:xfrm>
              <a:off x="9271092" y="2217316"/>
              <a:ext cx="1901375" cy="1901670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2" name="íṡľíḍè-Freeform: Shape 31"/>
            <p:cNvSpPr/>
            <p:nvPr/>
          </p:nvSpPr>
          <p:spPr>
            <a:xfrm rot="10800000">
              <a:off x="9271092" y="4029106"/>
              <a:ext cx="1901375" cy="36898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5" name="îŝḷîḓé-Freeform: Shape 43"/>
            <p:cNvSpPr/>
            <p:nvPr/>
          </p:nvSpPr>
          <p:spPr bwMode="auto">
            <a:xfrm>
              <a:off x="9762379" y="2560280"/>
              <a:ext cx="838495" cy="839667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1447" name="组合 65"/>
          <p:cNvGrpSpPr/>
          <p:nvPr/>
        </p:nvGrpSpPr>
        <p:grpSpPr>
          <a:xfrm>
            <a:off x="2984500" y="2622550"/>
            <a:ext cx="1276350" cy="1439863"/>
            <a:chOff x="3869067" y="2217316"/>
            <a:chExt cx="1901372" cy="2144485"/>
          </a:xfrm>
        </p:grpSpPr>
        <p:sp>
          <p:nvSpPr>
            <p:cNvPr id="67" name="íṡľíḍè-Rectangle 18"/>
            <p:cNvSpPr/>
            <p:nvPr/>
          </p:nvSpPr>
          <p:spPr>
            <a:xfrm>
              <a:off x="3869067" y="2217316"/>
              <a:ext cx="1901372" cy="190095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8" name="íṡľíḍè-Freeform: Shape 19"/>
            <p:cNvSpPr/>
            <p:nvPr/>
          </p:nvSpPr>
          <p:spPr>
            <a:xfrm rot="10800000">
              <a:off x="3869067" y="3990594"/>
              <a:ext cx="1901372" cy="37120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1" name="îŝḷîḓé-Freeform: Shape 44"/>
            <p:cNvSpPr/>
            <p:nvPr/>
          </p:nvSpPr>
          <p:spPr bwMode="auto">
            <a:xfrm>
              <a:off x="4389343" y="2567243"/>
              <a:ext cx="851361" cy="851173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1448" name="组合 71"/>
          <p:cNvGrpSpPr/>
          <p:nvPr/>
        </p:nvGrpSpPr>
        <p:grpSpPr>
          <a:xfrm>
            <a:off x="4797425" y="2622550"/>
            <a:ext cx="1276350" cy="1436688"/>
            <a:chOff x="6570080" y="2217316"/>
            <a:chExt cx="1901373" cy="2140857"/>
          </a:xfrm>
        </p:grpSpPr>
        <p:sp>
          <p:nvSpPr>
            <p:cNvPr id="73" name="íṡľíḍè-Rectangle 26"/>
            <p:cNvSpPr/>
            <p:nvPr/>
          </p:nvSpPr>
          <p:spPr>
            <a:xfrm>
              <a:off x="6570080" y="2217316"/>
              <a:ext cx="1901373" cy="1901932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4" name="íṡľíḍè-Freeform: Shape 27"/>
            <p:cNvSpPr/>
            <p:nvPr/>
          </p:nvSpPr>
          <p:spPr>
            <a:xfrm rot="10800000">
              <a:off x="6570080" y="3989141"/>
              <a:ext cx="1901373" cy="36903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7" name="îŝḷîḓé-Freeform: Shape 45"/>
            <p:cNvSpPr/>
            <p:nvPr/>
          </p:nvSpPr>
          <p:spPr bwMode="auto">
            <a:xfrm>
              <a:off x="7092722" y="2560327"/>
              <a:ext cx="851361" cy="851611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79" name="Rectangle 1027"/>
          <p:cNvSpPr txBox="1">
            <a:spLocks noChangeArrowheads="1"/>
          </p:cNvSpPr>
          <p:nvPr/>
        </p:nvSpPr>
        <p:spPr bwMode="auto">
          <a:xfrm>
            <a:off x="2954338" y="4248150"/>
            <a:ext cx="1306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可读性</a:t>
            </a:r>
          </a:p>
        </p:txBody>
      </p:sp>
      <p:sp>
        <p:nvSpPr>
          <p:cNvPr id="80" name="Rectangle 1027"/>
          <p:cNvSpPr txBox="1">
            <a:spLocks noChangeArrowheads="1"/>
          </p:cNvSpPr>
          <p:nvPr/>
        </p:nvSpPr>
        <p:spPr bwMode="auto">
          <a:xfrm>
            <a:off x="4856163" y="4238625"/>
            <a:ext cx="1336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健壮性</a:t>
            </a:r>
          </a:p>
        </p:txBody>
      </p:sp>
      <p:sp>
        <p:nvSpPr>
          <p:cNvPr id="81" name="Rectangle 1027"/>
          <p:cNvSpPr txBox="1">
            <a:spLocks noChangeArrowheads="1"/>
          </p:cNvSpPr>
          <p:nvPr/>
        </p:nvSpPr>
        <p:spPr bwMode="auto">
          <a:xfrm>
            <a:off x="6777038" y="4238625"/>
            <a:ext cx="1576388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高效性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时间代价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空间代价</a:t>
            </a:r>
          </a:p>
        </p:txBody>
      </p:sp>
    </p:spTree>
  </p:cSld>
  <p:clrMapOvr>
    <a:masterClrMapping/>
  </p:clrMapOvr>
  <p:transition>
    <p:spli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9050" y="3190875"/>
            <a:ext cx="9144000" cy="27352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36902" name="Rectangle 2054"/>
          <p:cNvSpPr>
            <a:spLocks noGrp="1" noChangeArrowheads="1"/>
          </p:cNvSpPr>
          <p:nvPr>
            <p:ph type="title"/>
          </p:nvPr>
        </p:nvSpPr>
        <p:spPr>
          <a:xfrm>
            <a:off x="879475" y="1187450"/>
            <a:ext cx="4454525" cy="5492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算法的效率的度量</a:t>
            </a:r>
          </a:p>
        </p:txBody>
      </p:sp>
      <p:sp>
        <p:nvSpPr>
          <p:cNvPr id="55297" name="Rectangle 2053"/>
          <p:cNvSpPr>
            <a:spLocks noGrp="1" noChangeArrowheads="1"/>
          </p:cNvSpPr>
          <p:nvPr>
            <p:ph idx="1" hasCustomPrompt="1"/>
          </p:nvPr>
        </p:nvSpPr>
        <p:spPr>
          <a:xfrm>
            <a:off x="-19050" y="1863725"/>
            <a:ext cx="9144000" cy="10906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用依据该算法编制的程序在计算机上执行所消耗的时间来度量	</a:t>
            </a:r>
          </a:p>
        </p:txBody>
      </p:sp>
      <p:sp>
        <p:nvSpPr>
          <p:cNvPr id="5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2122488" y="5100638"/>
            <a:ext cx="17113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事后统计</a:t>
            </a:r>
          </a:p>
        </p:txBody>
      </p:sp>
      <p:grpSp>
        <p:nvGrpSpPr>
          <p:cNvPr id="62471" name="组合 6"/>
          <p:cNvGrpSpPr/>
          <p:nvPr/>
        </p:nvGrpSpPr>
        <p:grpSpPr>
          <a:xfrm>
            <a:off x="2139950" y="3475038"/>
            <a:ext cx="1276350" cy="1438275"/>
            <a:chOff x="1168053" y="2217316"/>
            <a:chExt cx="1901372" cy="2140857"/>
          </a:xfrm>
        </p:grpSpPr>
        <p:sp>
          <p:nvSpPr>
            <p:cNvPr id="8" name="íṡľíḍè-Rectangle 22"/>
            <p:cNvSpPr/>
            <p:nvPr/>
          </p:nvSpPr>
          <p:spPr>
            <a:xfrm>
              <a:off x="1168053" y="2217316"/>
              <a:ext cx="1901372" cy="1902196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íṡľíḍè-Freeform: Shape 23"/>
            <p:cNvSpPr/>
            <p:nvPr/>
          </p:nvSpPr>
          <p:spPr>
            <a:xfrm rot="10800000">
              <a:off x="1168053" y="3987185"/>
              <a:ext cx="1901372" cy="370988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îŝḷîḓé-Freeform: Shape 42"/>
            <p:cNvSpPr/>
            <p:nvPr/>
          </p:nvSpPr>
          <p:spPr bwMode="auto">
            <a:xfrm>
              <a:off x="1690695" y="2470154"/>
              <a:ext cx="943591" cy="942828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2472" name="组合 10"/>
          <p:cNvGrpSpPr/>
          <p:nvPr/>
        </p:nvGrpSpPr>
        <p:grpSpPr>
          <a:xfrm>
            <a:off x="5154613" y="3475038"/>
            <a:ext cx="1276350" cy="1439862"/>
            <a:chOff x="3869067" y="2217316"/>
            <a:chExt cx="1901372" cy="2144485"/>
          </a:xfrm>
        </p:grpSpPr>
        <p:sp>
          <p:nvSpPr>
            <p:cNvPr id="12" name="íṡľíḍè-Rectangle 18"/>
            <p:cNvSpPr/>
            <p:nvPr/>
          </p:nvSpPr>
          <p:spPr>
            <a:xfrm>
              <a:off x="3869067" y="2217316"/>
              <a:ext cx="1901372" cy="1900955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íṡľíḍè-Freeform: Shape 19"/>
            <p:cNvSpPr/>
            <p:nvPr/>
          </p:nvSpPr>
          <p:spPr>
            <a:xfrm rot="10800000">
              <a:off x="3869067" y="3990595"/>
              <a:ext cx="1901372" cy="371206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îŝḷîḓé-Freeform: Shape 44"/>
            <p:cNvSpPr/>
            <p:nvPr/>
          </p:nvSpPr>
          <p:spPr bwMode="auto">
            <a:xfrm>
              <a:off x="4389343" y="2567243"/>
              <a:ext cx="851361" cy="851174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5" name="Rectangle 1027"/>
          <p:cNvSpPr txBox="1">
            <a:spLocks noChangeArrowheads="1"/>
          </p:cNvSpPr>
          <p:nvPr/>
        </p:nvSpPr>
        <p:spPr bwMode="auto">
          <a:xfrm>
            <a:off x="4879975" y="5094288"/>
            <a:ext cx="213995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事前分析估计</a:t>
            </a:r>
          </a:p>
        </p:txBody>
      </p:sp>
    </p:spTree>
  </p:cSld>
  <p:clrMapOvr>
    <a:masterClrMapping/>
  </p:clrMapOvr>
  <p:transition>
    <p:spli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536575" y="1779588"/>
            <a:ext cx="8061325" cy="15605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6575" y="3532188"/>
            <a:ext cx="5464175" cy="208915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30"/>
          <p:cNvSpPr/>
          <p:nvPr/>
        </p:nvSpPr>
        <p:spPr>
          <a:xfrm rot="16200000" flipH="1">
            <a:off x="6308725" y="3336925"/>
            <a:ext cx="2089150" cy="2479675"/>
          </a:xfrm>
          <a:custGeom>
            <a:avLst/>
            <a:gdLst/>
            <a:ahLst/>
            <a:cxnLst/>
            <a:rect l="l" t="t" r="r" b="b"/>
            <a:pathLst>
              <a:path w="1450218" h="1860602">
                <a:moveTo>
                  <a:pt x="0" y="132410"/>
                </a:moveTo>
                <a:lnTo>
                  <a:pt x="0" y="1860602"/>
                </a:lnTo>
                <a:lnTo>
                  <a:pt x="1450218" y="1860602"/>
                </a:lnTo>
                <a:lnTo>
                  <a:pt x="1450218" y="132410"/>
                </a:lnTo>
                <a:lnTo>
                  <a:pt x="867461" y="132410"/>
                </a:lnTo>
                <a:lnTo>
                  <a:pt x="725109" y="0"/>
                </a:lnTo>
                <a:lnTo>
                  <a:pt x="582757" y="132410"/>
                </a:lnTo>
                <a:close/>
              </a:path>
            </a:pathLst>
          </a:cu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21" name="Rectangle 4"/>
          <p:cNvSpPr>
            <a:spLocks noChangeArrowheads="1"/>
          </p:cNvSpPr>
          <p:nvPr/>
        </p:nvSpPr>
        <p:spPr bwMode="auto">
          <a:xfrm>
            <a:off x="874713" y="2033588"/>
            <a:ext cx="740092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事后统计：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利用计算机内的计时功能，不同算法的程序可以用一组或多组相同的统计数据区分</a:t>
            </a:r>
          </a:p>
        </p:txBody>
      </p:sp>
      <p:sp>
        <p:nvSpPr>
          <p:cNvPr id="437253" name="Rectangle 5"/>
          <p:cNvSpPr>
            <a:spLocks noChangeArrowheads="1"/>
          </p:cNvSpPr>
          <p:nvPr/>
        </p:nvSpPr>
        <p:spPr bwMode="auto">
          <a:xfrm>
            <a:off x="7051675" y="4268788"/>
            <a:ext cx="968375" cy="596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缺点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00088" y="3833813"/>
            <a:ext cx="5137150" cy="153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必须先运行依据算法编制的程序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所得时间统计量依赖于硬件、软件等环境因素，掩盖算法本身的优劣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7253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71550"/>
            <a:ext cx="9144000" cy="35337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57345" name="Rectangle 4"/>
          <p:cNvSpPr>
            <a:spLocks noChangeArrowheads="1"/>
          </p:cNvSpPr>
          <p:nvPr/>
        </p:nvSpPr>
        <p:spPr bwMode="auto">
          <a:xfrm>
            <a:off x="303213" y="1052513"/>
            <a:ext cx="8589963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事前分析估计：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一个高级语言程序在计算机上运行所消耗的时间取决于：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依据的算法选用何种策略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问题的规模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程序语言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编译程序产生机器代码质量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机器执行指令速度    </a:t>
            </a:r>
          </a:p>
        </p:txBody>
      </p:sp>
      <p:sp>
        <p:nvSpPr>
          <p:cNvPr id="57346" name="Rectangle 5"/>
          <p:cNvSpPr>
            <a:spLocks noChangeArrowheads="1"/>
          </p:cNvSpPr>
          <p:nvPr/>
        </p:nvSpPr>
        <p:spPr bwMode="auto">
          <a:xfrm>
            <a:off x="258763" y="4656138"/>
            <a:ext cx="8677275" cy="1533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同一个算法用不同的语言、不同的编译程序、在不同的计算机上运行，效率均不同，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绝对时间单位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衡量算法效率不合适</a:t>
            </a:r>
          </a:p>
        </p:txBody>
      </p:sp>
      <p:sp>
        <p:nvSpPr>
          <p:cNvPr id="4" name="Rectangle 1030"/>
          <p:cNvSpPr>
            <a:spLocks noChangeArrowheads="1"/>
          </p:cNvSpPr>
          <p:nvPr/>
        </p:nvSpPr>
        <p:spPr bwMode="auto">
          <a:xfrm>
            <a:off x="827088" y="215900"/>
            <a:ext cx="7850188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算法和算法分析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6380163"/>
            <a:ext cx="9144000" cy="431800"/>
            <a:chOff x="0" y="6379908"/>
            <a:chExt cx="9144000" cy="432048"/>
          </a:xfrm>
        </p:grpSpPr>
        <p:grpSp>
          <p:nvGrpSpPr>
            <p:cNvPr id="64519" name="组合 5"/>
            <p:cNvGrpSpPr/>
            <p:nvPr/>
          </p:nvGrpSpPr>
          <p:grpSpPr>
            <a:xfrm>
              <a:off x="0" y="6379908"/>
              <a:ext cx="9144000" cy="432048"/>
              <a:chOff x="0" y="6165304"/>
              <a:chExt cx="9144000" cy="432048"/>
            </a:xfrm>
          </p:grpSpPr>
          <p:cxnSp>
            <p:nvCxnSpPr>
              <p:cNvPr id="64521" name="直接连接符 6"/>
              <p:cNvCxnSpPr/>
              <p:nvPr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 w="142875" cap="flat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339975" y="6381328"/>
                <a:ext cx="6804025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23" name="直接连接符 8"/>
              <p:cNvCxnSpPr/>
              <p:nvPr/>
            </p:nvCxnSpPr>
            <p:spPr>
              <a:xfrm>
                <a:off x="4283968" y="6165304"/>
                <a:ext cx="4860032" cy="0"/>
              </a:xfrm>
              <a:prstGeom prst="line">
                <a:avLst/>
              </a:prstGeom>
              <a:ln w="57150" cap="flat" cmpd="sng">
                <a:solidFill>
                  <a:srgbClr val="E2D9EB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26"/>
            <p:cNvSpPr/>
            <p:nvPr/>
          </p:nvSpPr>
          <p:spPr>
            <a:xfrm flipH="1">
              <a:off x="0" y="6449798"/>
              <a:ext cx="2128838" cy="2922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015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ChangeArrowheads="1"/>
          </p:cNvSpPr>
          <p:nvPr/>
        </p:nvSpPr>
        <p:spPr bwMode="auto">
          <a:xfrm>
            <a:off x="352425" y="1047750"/>
            <a:ext cx="8585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算法中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基本语句重复执行的次数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问题规模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的某个函数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f(n),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算法的时间量度记作：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T(n)=O(f(n))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 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8370" name="Rectangle 4"/>
          <p:cNvSpPr>
            <a:spLocks noChangeArrowheads="1"/>
          </p:cNvSpPr>
          <p:nvPr/>
        </p:nvSpPr>
        <p:spPr bwMode="auto">
          <a:xfrm>
            <a:off x="877888" y="185738"/>
            <a:ext cx="5711825" cy="5032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时间复杂度的渐进表示法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352425" y="3487738"/>
            <a:ext cx="4433888" cy="2925763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数学符号“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”的定义为：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是定义在正整数集合上的两个函数，则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 = O(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表示存在正的常数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，使得当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时都满足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≤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≤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C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352425" y="2268538"/>
            <a:ext cx="8585200" cy="10525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表示随着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的增大，算法执行的时间的增长率和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的增长率相同，称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渐近时间复杂度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。</a:t>
            </a:r>
          </a:p>
        </p:txBody>
      </p:sp>
      <p:pic>
        <p:nvPicPr>
          <p:cNvPr id="50185" name="对象 1"/>
          <p:cNvPicPr/>
          <p:nvPr/>
        </p:nvPicPr>
        <p:blipFill>
          <a:blip r:embed="rId2"/>
          <a:srcRect l="-2917" t="-4396" r="-2461" b="-1877"/>
          <a:stretch>
            <a:fillRect/>
          </a:stretch>
        </p:blipFill>
        <p:spPr>
          <a:xfrm>
            <a:off x="4937125" y="3487738"/>
            <a:ext cx="4000500" cy="2925762"/>
          </a:xfrm>
          <a:prstGeom prst="rect">
            <a:avLst/>
          </a:prstGeom>
          <a:noFill/>
          <a:ln w="9525" cap="flat" cmpd="sng">
            <a:solidFill>
              <a:srgbClr val="8064A2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9" name="圆角矩形标注 8"/>
          <p:cNvSpPr>
            <a:spLocks noChangeArrowheads="1"/>
          </p:cNvSpPr>
          <p:nvPr/>
        </p:nvSpPr>
        <p:spPr bwMode="auto">
          <a:xfrm>
            <a:off x="4073525" y="2335213"/>
            <a:ext cx="4843463" cy="3770313"/>
          </a:xfrm>
          <a:prstGeom prst="wedgeRoundRectCallout">
            <a:avLst>
              <a:gd name="adj1" fmla="val -301"/>
              <a:gd name="adj2" fmla="val -70463"/>
              <a:gd name="adj3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越大算法的执行时间越长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排序：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为记录数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矩阵：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为矩阵的阶数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多项式：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为多项式的项数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集合：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为元素个数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树：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为树的结点个数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图：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为图的顶点数或边数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0" name="圆角矩形标注 9"/>
          <p:cNvSpPr>
            <a:spLocks noChangeArrowheads="1"/>
          </p:cNvSpPr>
          <p:nvPr/>
        </p:nvSpPr>
        <p:spPr bwMode="auto">
          <a:xfrm>
            <a:off x="639763" y="2275643"/>
            <a:ext cx="3282950" cy="2690813"/>
          </a:xfrm>
          <a:prstGeom prst="wedgeRoundRectCallout">
            <a:avLst>
              <a:gd name="adj1" fmla="val -9050"/>
              <a:gd name="adj2" fmla="val -83545"/>
              <a:gd name="adj3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算法中重复执行次数和算法的执行时间成正比的语句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对算法运行时间的贡献最大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01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0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0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build="allAtOnce" animBg="1"/>
      <p:bldP spid="50183" grpId="0" build="allAtOnce" animBg="1"/>
      <p:bldP spid="9" grpId="0" build="allAtOnce" animBg="1"/>
      <p:bldP spid="10" grpId="0" build="allAtOnce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87363" y="2014538"/>
            <a:ext cx="8189913" cy="23510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4" name="矩形: 圆角 16"/>
          <p:cNvSpPr>
            <a:spLocks noChangeArrowheads="1"/>
          </p:cNvSpPr>
          <p:nvPr/>
        </p:nvSpPr>
        <p:spPr bwMode="auto">
          <a:xfrm>
            <a:off x="487363" y="1293813"/>
            <a:ext cx="818991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3" name="Rectangle 3"/>
          <p:cNvSpPr>
            <a:spLocks noChangeArrowheads="1"/>
          </p:cNvSpPr>
          <p:nvPr/>
        </p:nvSpPr>
        <p:spPr bwMode="auto">
          <a:xfrm>
            <a:off x="512763" y="1196975"/>
            <a:ext cx="8164513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* 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阶矩阵加法：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 n;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for( j = 0; j &lt; n; j++)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c[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= 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+ b[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语句的频度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Frequency Count ):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重复执行的次数：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n*n;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T( n ) = O ( n 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即：矩阵加法的运算量和问题的规模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的平方是同一个量级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77888" y="185738"/>
            <a:ext cx="5711825" cy="5032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时间复杂度的渐进表示法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7"/>
          <p:cNvGrpSpPr/>
          <p:nvPr/>
        </p:nvGrpSpPr>
        <p:grpSpPr bwMode="auto">
          <a:xfrm>
            <a:off x="0" y="2619376"/>
            <a:ext cx="9144000" cy="4049985"/>
            <a:chOff x="0" y="2085981"/>
            <a:chExt cx="9144000" cy="4049996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350210" name="Rectangle 2"/>
            <p:cNvSpPr>
              <a:spLocks noChangeArrowheads="1"/>
            </p:cNvSpPr>
            <p:nvPr/>
          </p:nvSpPr>
          <p:spPr bwMode="auto">
            <a:xfrm>
              <a:off x="0" y="2085981"/>
              <a:ext cx="9144000" cy="4049996"/>
            </a:xfrm>
            <a:prstGeom prst="rect">
              <a:avLst/>
            </a:prstGeom>
            <a:grpFill/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0211" name="Rectangle 3"/>
            <p:cNvSpPr>
              <a:spLocks noChangeArrowheads="1"/>
            </p:cNvSpPr>
            <p:nvPr/>
          </p:nvSpPr>
          <p:spPr bwMode="auto">
            <a:xfrm>
              <a:off x="569119" y="4137172"/>
              <a:ext cx="5029200" cy="175260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0212" name="Rectangle 4"/>
            <p:cNvSpPr>
              <a:spLocks noChangeArrowheads="1"/>
            </p:cNvSpPr>
            <p:nvPr/>
          </p:nvSpPr>
          <p:spPr bwMode="auto">
            <a:xfrm>
              <a:off x="569119" y="2917970"/>
              <a:ext cx="5029200" cy="114300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0213" name="Rectangle 5"/>
            <p:cNvSpPr>
              <a:spLocks noChangeArrowheads="1"/>
            </p:cNvSpPr>
            <p:nvPr/>
          </p:nvSpPr>
          <p:spPr bwMode="auto">
            <a:xfrm>
              <a:off x="569119" y="2384568"/>
              <a:ext cx="5029200" cy="45720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422" name="Text Box 7"/>
            <p:cNvSpPr txBox="1">
              <a:spLocks noChangeArrowheads="1"/>
            </p:cNvSpPr>
            <p:nvPr/>
          </p:nvSpPr>
          <p:spPr bwMode="auto">
            <a:xfrm>
              <a:off x="701675" y="2211110"/>
              <a:ext cx="4673074" cy="378566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x = 0;  y = 0;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 ( int k = 0; k &lt; n; k ++ 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x ++;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 ( int </a:t>
              </a:r>
              <a:r>
                <a:rPr kumimoji="0" lang="en-US" altLang="zh-CN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= 0; </a:t>
              </a:r>
              <a:r>
                <a:rPr kumimoji="0" lang="en-US" altLang="zh-CN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&lt; n; </a:t>
              </a:r>
              <a:r>
                <a:rPr kumimoji="0" lang="en-US" altLang="zh-CN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++ 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for ( int j = 0; j &lt; n; j++ 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y ++;</a:t>
              </a:r>
            </a:p>
          </p:txBody>
        </p:sp>
      </p:grpSp>
      <p:sp>
        <p:nvSpPr>
          <p:cNvPr id="60423" name="Text Box 2"/>
          <p:cNvSpPr txBox="1">
            <a:spLocks noChangeArrowheads="1"/>
          </p:cNvSpPr>
          <p:nvPr/>
        </p:nvSpPr>
        <p:spPr bwMode="auto">
          <a:xfrm>
            <a:off x="533400" y="938213"/>
            <a:ext cx="86106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112903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找出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语句频度最大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的那条语句作为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基本语句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  <a:p>
            <a:pPr marL="342900" marR="0" lvl="0" indent="-342900" algn="l" defTabSz="112903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计算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基本语句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的频度得到问题规模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的某个函数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112903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取其数量级用符号“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”表示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0424" name="Rectangle 4"/>
          <p:cNvSpPr>
            <a:spLocks noChangeArrowheads="1"/>
          </p:cNvSpPr>
          <p:nvPr/>
        </p:nvSpPr>
        <p:spPr bwMode="auto">
          <a:xfrm>
            <a:off x="827088" y="182563"/>
            <a:ext cx="6000750" cy="5032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分析算法时间复杂度的基本方法</a:t>
            </a:r>
          </a:p>
        </p:txBody>
      </p:sp>
      <p:sp>
        <p:nvSpPr>
          <p:cNvPr id="16" name="云形标注 15"/>
          <p:cNvSpPr>
            <a:spLocks noChangeArrowheads="1"/>
          </p:cNvSpPr>
          <p:nvPr/>
        </p:nvSpPr>
        <p:spPr bwMode="auto">
          <a:xfrm>
            <a:off x="6103938" y="5291138"/>
            <a:ext cx="2000250" cy="571500"/>
          </a:xfrm>
          <a:prstGeom prst="cloudCallout">
            <a:avLst>
              <a:gd name="adj1" fmla="val -191870"/>
              <a:gd name="adj2" fmla="val 9230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f(n)=n</a:t>
            </a:r>
            <a:r>
              <a:rPr kumimoji="0" lang="en-US" altLang="zh-CN" sz="2400" b="1" i="0" u="none" strike="noStrike" kern="120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云形标注 16"/>
          <p:cNvSpPr>
            <a:spLocks noChangeArrowheads="1"/>
          </p:cNvSpPr>
          <p:nvPr/>
        </p:nvSpPr>
        <p:spPr bwMode="auto">
          <a:xfrm>
            <a:off x="5870575" y="3357563"/>
            <a:ext cx="2776538" cy="881063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T(n) = O(n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  <p:bldP spid="17" grpId="0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矩形 1"/>
          <p:cNvSpPr/>
          <p:nvPr/>
        </p:nvSpPr>
        <p:spPr>
          <a:xfrm>
            <a:off x="0" y="1196975"/>
            <a:ext cx="9144000" cy="4679950"/>
          </a:xfrm>
          <a:prstGeom prst="rect">
            <a:avLst/>
          </a:prstGeom>
          <a:solidFill>
            <a:schemeClr val="accent1">
              <a:alpha val="25098"/>
            </a:schemeClr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1441" name="Text Box 2"/>
          <p:cNvSpPr txBox="1">
            <a:spLocks noChangeArrowheads="1"/>
          </p:cNvSpPr>
          <p:nvPr/>
        </p:nvSpPr>
        <p:spPr bwMode="auto">
          <a:xfrm>
            <a:off x="365125" y="1287463"/>
            <a:ext cx="86106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2947" tIns="56473" rIns="112947" bIns="56473">
            <a:spAutoFit/>
          </a:bodyPr>
          <a:lstStyle>
            <a:lvl1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defTabSz="112903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defTabSz="112903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exam ( float x[ ][ ], int m, int n ) {</a:t>
            </a: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float sum [ ];</a:t>
            </a: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for ( 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 m;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 ) {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sum[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= 0.0;                      </a:t>
            </a:r>
            <a:endParaRPr kumimoji="0" lang="zh-CN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( int j = 0; j &lt; n; j++ ) </a:t>
            </a: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sum[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+= x[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][j]; 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for 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 m;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 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&lt;&lt;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&lt;&lt; “ : ” &lt;&lt;sum 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&lt;&lt;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endl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11290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352260" name="Rectangle 4"/>
          <p:cNvSpPr>
            <a:spLocks noChangeArrowheads="1"/>
          </p:cNvSpPr>
          <p:nvPr/>
        </p:nvSpPr>
        <p:spPr bwMode="auto">
          <a:xfrm>
            <a:off x="755650" y="1905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  <p:sp>
        <p:nvSpPr>
          <p:cNvPr id="7" name="云形标注 6"/>
          <p:cNvSpPr>
            <a:spLocks noChangeArrowheads="1"/>
          </p:cNvSpPr>
          <p:nvPr/>
        </p:nvSpPr>
        <p:spPr bwMode="auto">
          <a:xfrm>
            <a:off x="6227763" y="3536950"/>
            <a:ext cx="2352675" cy="781050"/>
          </a:xfrm>
          <a:prstGeom prst="cloudCallout">
            <a:avLst>
              <a:gd name="adj1" fmla="val -111156"/>
              <a:gd name="adj2" fmla="val -1325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f(n)=m*n</a:t>
            </a:r>
          </a:p>
        </p:txBody>
      </p:sp>
      <p:sp>
        <p:nvSpPr>
          <p:cNvPr id="8" name="云形标注 7"/>
          <p:cNvSpPr>
            <a:spLocks noChangeArrowheads="1"/>
          </p:cNvSpPr>
          <p:nvPr/>
        </p:nvSpPr>
        <p:spPr bwMode="auto">
          <a:xfrm>
            <a:off x="5546725" y="1844675"/>
            <a:ext cx="3324225" cy="814388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T(n) = O(m*n)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6380163"/>
            <a:ext cx="9144000" cy="431800"/>
            <a:chOff x="0" y="6379908"/>
            <a:chExt cx="9144000" cy="432048"/>
          </a:xfrm>
        </p:grpSpPr>
        <p:grpSp>
          <p:nvGrpSpPr>
            <p:cNvPr id="68616" name="组合 5"/>
            <p:cNvGrpSpPr/>
            <p:nvPr/>
          </p:nvGrpSpPr>
          <p:grpSpPr>
            <a:xfrm>
              <a:off x="0" y="6379908"/>
              <a:ext cx="9144000" cy="432048"/>
              <a:chOff x="0" y="6165304"/>
              <a:chExt cx="9144000" cy="432048"/>
            </a:xfrm>
          </p:grpSpPr>
          <p:cxnSp>
            <p:nvCxnSpPr>
              <p:cNvPr id="68618" name="直接连接符 6"/>
              <p:cNvCxnSpPr/>
              <p:nvPr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 w="142875" cap="flat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339975" y="6381328"/>
                <a:ext cx="6804025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20" name="直接连接符 8"/>
              <p:cNvCxnSpPr/>
              <p:nvPr/>
            </p:nvCxnSpPr>
            <p:spPr>
              <a:xfrm>
                <a:off x="4283968" y="6165304"/>
                <a:ext cx="4860032" cy="0"/>
              </a:xfrm>
              <a:prstGeom prst="line">
                <a:avLst/>
              </a:prstGeom>
              <a:ln w="57150" cap="flat" cmpd="sng">
                <a:solidFill>
                  <a:srgbClr val="E2D9EB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10" name="Shape 26"/>
            <p:cNvSpPr/>
            <p:nvPr/>
          </p:nvSpPr>
          <p:spPr>
            <a:xfrm flipH="1">
              <a:off x="0" y="6449798"/>
              <a:ext cx="2128838" cy="2922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015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8" grpId="0" build="allAtOnce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8450" y="5013325"/>
            <a:ext cx="8534400" cy="1676400"/>
            <a:chOff x="298822" y="5013176"/>
            <a:chExt cx="8534028" cy="1675804"/>
          </a:xfrm>
        </p:grpSpPr>
        <p:sp>
          <p:nvSpPr>
            <p:cNvPr id="13" name="矩形 12"/>
            <p:cNvSpPr/>
            <p:nvPr/>
          </p:nvSpPr>
          <p:spPr bwMode="auto">
            <a:xfrm>
              <a:off x="298822" y="5589234"/>
              <a:ext cx="8534028" cy="109974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12" name="矩形: 圆角 16"/>
            <p:cNvSpPr>
              <a:spLocks noChangeArrowheads="1"/>
            </p:cNvSpPr>
            <p:nvPr/>
          </p:nvSpPr>
          <p:spPr bwMode="auto">
            <a:xfrm>
              <a:off x="298822" y="5013176"/>
              <a:ext cx="8534028" cy="504646"/>
            </a:xfrm>
            <a:prstGeom prst="roundRect">
              <a:avLst>
                <a:gd name="adj" fmla="val 16667"/>
              </a:avLst>
            </a:pr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6588125" y="2805113"/>
            <a:ext cx="2087563" cy="631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62465" name="Text Box 4"/>
          <p:cNvSpPr txBox="1">
            <a:spLocks noChangeArrowheads="1"/>
          </p:cNvSpPr>
          <p:nvPr/>
        </p:nvSpPr>
        <p:spPr bwMode="auto">
          <a:xfrm>
            <a:off x="363538" y="981075"/>
            <a:ext cx="4752975" cy="37528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N×N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矩阵相乘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=1;i&lt;=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for(j=1;j&lt;=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{c[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][j]=0;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for(k=1;k&lt;=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c[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][j]=c[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][j]+a[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][k]*b[k][j];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}	</a:t>
            </a:r>
          </a:p>
        </p:txBody>
      </p:sp>
      <p:grpSp>
        <p:nvGrpSpPr>
          <p:cNvPr id="2" name="Group 12"/>
          <p:cNvGrpSpPr/>
          <p:nvPr/>
        </p:nvGrpSpPr>
        <p:grpSpPr>
          <a:xfrm>
            <a:off x="369888" y="5013325"/>
            <a:ext cx="8516937" cy="1539875"/>
            <a:chOff x="179" y="2826"/>
            <a:chExt cx="5365" cy="970"/>
          </a:xfrm>
        </p:grpSpPr>
        <p:sp>
          <p:nvSpPr>
            <p:cNvPr id="62467" name="Rectangle 5"/>
            <p:cNvSpPr>
              <a:spLocks noChangeArrowheads="1"/>
            </p:cNvSpPr>
            <p:nvPr/>
          </p:nvSpPr>
          <p:spPr bwMode="auto">
            <a:xfrm>
              <a:off x="179" y="2826"/>
              <a:ext cx="51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算法中的基本操作语句为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c[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][j]=c[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][j]+a[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][k]*b[k][j]; </a:t>
              </a:r>
            </a:p>
          </p:txBody>
        </p:sp>
        <p:graphicFrame>
          <p:nvGraphicFramePr>
            <p:cNvPr id="69643" name="Object 6"/>
            <p:cNvGraphicFramePr/>
            <p:nvPr/>
          </p:nvGraphicFramePr>
          <p:xfrm>
            <a:off x="179" y="3169"/>
            <a:ext cx="5365" cy="6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r:id="rId3" imgW="2907030" imgH="444500" progId="Equation.DSMT4">
                    <p:embed/>
                  </p:oleObj>
                </mc:Choice>
                <mc:Fallback>
                  <p:oleObj r:id="rId3" imgW="2907030" imgH="4445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9" y="3169"/>
                          <a:ext cx="5365" cy="6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/>
          <p:nvPr/>
        </p:nvGrpSpPr>
        <p:grpSpPr>
          <a:xfrm>
            <a:off x="5348288" y="2497138"/>
            <a:ext cx="3027362" cy="939800"/>
            <a:chOff x="3420" y="1032"/>
            <a:chExt cx="1907" cy="592"/>
          </a:xfrm>
        </p:grpSpPr>
        <p:graphicFrame>
          <p:nvGraphicFramePr>
            <p:cNvPr id="69640" name="Object 8"/>
            <p:cNvGraphicFramePr/>
            <p:nvPr/>
          </p:nvGraphicFramePr>
          <p:xfrm>
            <a:off x="4291" y="1032"/>
            <a:ext cx="1036" cy="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r:id="rId5" imgW="889000" imgH="508000" progId="Equation.DSMT4">
                    <p:embed/>
                  </p:oleObj>
                </mc:Choice>
                <mc:Fallback>
                  <p:oleObj r:id="rId5" imgW="889000" imgH="508000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291" y="1032"/>
                          <a:ext cx="1036" cy="5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1" name="AutoShape 10"/>
            <p:cNvSpPr>
              <a:spLocks noChangeArrowheads="1"/>
            </p:cNvSpPr>
            <p:nvPr/>
          </p:nvSpPr>
          <p:spPr bwMode="auto">
            <a:xfrm>
              <a:off x="3420" y="1364"/>
              <a:ext cx="725" cy="139"/>
            </a:xfrm>
            <a:prstGeom prst="rightArrow">
              <a:avLst>
                <a:gd name="adj1" fmla="val 50000"/>
                <a:gd name="adj2" fmla="val 13034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55650" y="2032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00113" y="115888"/>
            <a:ext cx="84486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参考书		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D7C9E1F-CFEA-A676-E0BD-42C62F885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80728"/>
            <a:ext cx="2736304" cy="35592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F5707FB-23C2-0849-9E6D-A83ABE2E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75" y="1196752"/>
            <a:ext cx="2660686" cy="355925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B7594A8-4B5B-2794-57C4-47B5FA22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998365"/>
            <a:ext cx="2881715" cy="3803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5C5CEC-454B-4DEA-8940-FC528B7A4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3180950"/>
            <a:ext cx="2392481" cy="3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3817938"/>
            <a:ext cx="9144000" cy="30654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914400"/>
            <a:ext cx="4211638" cy="2636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63489" name="Text Box 4"/>
          <p:cNvSpPr txBox="1">
            <a:spLocks noChangeArrowheads="1"/>
          </p:cNvSpPr>
          <p:nvPr/>
        </p:nvSpPr>
        <p:spPr bwMode="auto">
          <a:xfrm>
            <a:off x="0" y="1079500"/>
            <a:ext cx="4211638" cy="2308225"/>
          </a:xfrm>
          <a:prstGeom prst="rect">
            <a:avLst/>
          </a:prstGeom>
          <a:solidFill>
            <a:schemeClr val="accent2">
              <a:lumMod val="20000"/>
              <a:lumOff val="80000"/>
              <a:alpha val="96077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for (j=1; j&lt;=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j++)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for (k=1; k&lt;=j; k++)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x=x+1;</a:t>
            </a:r>
          </a:p>
        </p:txBody>
      </p:sp>
      <p:graphicFrame>
        <p:nvGraphicFramePr>
          <p:cNvPr id="440325" name="Object 5"/>
          <p:cNvGraphicFramePr/>
          <p:nvPr/>
        </p:nvGraphicFramePr>
        <p:xfrm>
          <a:off x="1785938" y="3859213"/>
          <a:ext cx="40481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3" imgW="3830955" imgH="810260" progId="Equation.3">
                  <p:embed/>
                </p:oleObj>
              </mc:Choice>
              <mc:Fallback>
                <p:oleObj r:id="rId3" imgW="3830955" imgH="81026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85938" y="3859213"/>
                        <a:ext cx="4048125" cy="8778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26" name="Object 6"/>
          <p:cNvGraphicFramePr/>
          <p:nvPr/>
        </p:nvGraphicFramePr>
        <p:xfrm>
          <a:off x="1403350" y="4856163"/>
          <a:ext cx="4627563" cy="200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5" imgW="1741805" imgH="1157605" progId="Equation.DSMT4">
                  <p:embed/>
                </p:oleObj>
              </mc:Choice>
              <mc:Fallback>
                <p:oleObj r:id="rId5" imgW="1741805" imgH="1157605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8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03350" y="4856163"/>
                        <a:ext cx="4627563" cy="2001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27" name="Rectangle 7"/>
          <p:cNvSpPr>
            <a:spLocks noChangeArrowheads="1"/>
          </p:cNvSpPr>
          <p:nvPr/>
        </p:nvSpPr>
        <p:spPr bwMode="auto">
          <a:xfrm>
            <a:off x="104775" y="4130675"/>
            <a:ext cx="1666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语句频度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429125" y="966788"/>
            <a:ext cx="4714875" cy="15081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lIns="112947" tIns="56473" rIns="112947" bIns="56473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1.1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)=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1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1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++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次多项式，则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9" name="线形标注 3(带边框和强调线) 8"/>
          <p:cNvSpPr/>
          <p:nvPr/>
        </p:nvSpPr>
        <p:spPr bwMode="auto">
          <a:xfrm>
            <a:off x="4429125" y="2624138"/>
            <a:ext cx="3743325" cy="927100"/>
          </a:xfrm>
          <a:prstGeom prst="accentBorderCallout3">
            <a:avLst>
              <a:gd name="adj1" fmla="val 46986"/>
              <a:gd name="adj2" fmla="val 105268"/>
              <a:gd name="adj3" fmla="val 46986"/>
              <a:gd name="adj4" fmla="val 119519"/>
              <a:gd name="adj5" fmla="val -39263"/>
              <a:gd name="adj6" fmla="val 119154"/>
              <a:gd name="adj7" fmla="val -39893"/>
              <a:gd name="adj8" fmla="val 100841"/>
            </a:avLst>
          </a:prstGeom>
          <a:solidFill>
            <a:srgbClr val="8064A2">
              <a:alpha val="54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忽略所有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低次幂项和最高次幂系数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体现出增长率的含义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5650" y="2032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40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40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4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0327" grpId="0"/>
      <p:bldP spid="8" grpId="0" animBg="1"/>
      <p:bldP spid="9" grpId="0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16"/>
          <p:cNvSpPr>
            <a:spLocks noChangeArrowheads="1"/>
          </p:cNvSpPr>
          <p:nvPr/>
        </p:nvSpPr>
        <p:spPr bwMode="auto">
          <a:xfrm>
            <a:off x="395288" y="1346200"/>
            <a:ext cx="8534400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513" name="Rectangle 2050"/>
          <p:cNvSpPr>
            <a:spLocks noChangeArrowheads="1"/>
          </p:cNvSpPr>
          <p:nvPr/>
        </p:nvSpPr>
        <p:spPr bwMode="auto">
          <a:xfrm>
            <a:off x="776288" y="1230313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：分析以下程序段的时间复杂度</a:t>
            </a:r>
          </a:p>
        </p:txBody>
      </p:sp>
      <p:sp>
        <p:nvSpPr>
          <p:cNvPr id="64514" name="Rectangle 2051"/>
          <p:cNvSpPr>
            <a:spLocks noChangeArrowheads="1"/>
          </p:cNvSpPr>
          <p:nvPr/>
        </p:nvSpPr>
        <p:spPr bwMode="auto">
          <a:xfrm>
            <a:off x="395288" y="1971675"/>
            <a:ext cx="8534400" cy="36179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                             ①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while(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*2;                      ②</a:t>
            </a:r>
          </a:p>
        </p:txBody>
      </p:sp>
      <p:graphicFrame>
        <p:nvGraphicFramePr>
          <p:cNvPr id="417800" name="Object 2056"/>
          <p:cNvGraphicFramePr/>
          <p:nvPr/>
        </p:nvGraphicFramePr>
        <p:xfrm>
          <a:off x="776288" y="3897313"/>
          <a:ext cx="182880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r:id="rId3" imgW="558165" imgH="203200" progId="Equation.3">
                  <p:embed/>
                </p:oleObj>
              </mc:Choice>
              <mc:Fallback>
                <p:oleObj r:id="rId3" imgW="558165" imgH="203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288" y="3897313"/>
                        <a:ext cx="1828800" cy="665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01" name="Text Box 2057"/>
          <p:cNvSpPr txBox="1">
            <a:spLocks noChangeArrowheads="1"/>
          </p:cNvSpPr>
          <p:nvPr/>
        </p:nvSpPr>
        <p:spPr bwMode="auto">
          <a:xfrm>
            <a:off x="2967038" y="4011613"/>
            <a:ext cx="5962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f(n)≤log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取最大值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f(n)=log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417802" name="Text Box 2058"/>
          <p:cNvSpPr txBox="1">
            <a:spLocks noChangeArrowheads="1"/>
          </p:cNvSpPr>
          <p:nvPr/>
        </p:nvSpPr>
        <p:spPr bwMode="auto">
          <a:xfrm>
            <a:off x="746125" y="4678363"/>
            <a:ext cx="711358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所以该程序段的时间复杂度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T(n) 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 log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55650" y="2032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6380163"/>
            <a:ext cx="9144000" cy="431800"/>
            <a:chOff x="0" y="6379908"/>
            <a:chExt cx="9144000" cy="432048"/>
          </a:xfrm>
        </p:grpSpPr>
        <p:grpSp>
          <p:nvGrpSpPr>
            <p:cNvPr id="71690" name="组合 5"/>
            <p:cNvGrpSpPr/>
            <p:nvPr/>
          </p:nvGrpSpPr>
          <p:grpSpPr>
            <a:xfrm>
              <a:off x="0" y="6379908"/>
              <a:ext cx="9144000" cy="432048"/>
              <a:chOff x="0" y="6165304"/>
              <a:chExt cx="9144000" cy="432048"/>
            </a:xfrm>
          </p:grpSpPr>
          <p:cxnSp>
            <p:nvCxnSpPr>
              <p:cNvPr id="71692" name="直接连接符 6"/>
              <p:cNvCxnSpPr/>
              <p:nvPr/>
            </p:nvCxnSpPr>
            <p:spPr>
              <a:xfrm>
                <a:off x="0" y="6597352"/>
                <a:ext cx="9144000" cy="0"/>
              </a:xfrm>
              <a:prstGeom prst="line">
                <a:avLst/>
              </a:prstGeom>
              <a:ln w="142875" cap="flat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339975" y="6381328"/>
                <a:ext cx="6804025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694" name="直接连接符 8"/>
              <p:cNvCxnSpPr/>
              <p:nvPr/>
            </p:nvCxnSpPr>
            <p:spPr>
              <a:xfrm>
                <a:off x="4283968" y="6165304"/>
                <a:ext cx="4860032" cy="0"/>
              </a:xfrm>
              <a:prstGeom prst="line">
                <a:avLst/>
              </a:prstGeom>
              <a:ln w="57150" cap="flat" cmpd="sng">
                <a:solidFill>
                  <a:srgbClr val="E2D9EB"/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  <p:sp>
          <p:nvSpPr>
            <p:cNvPr id="11" name="Shape 26"/>
            <p:cNvSpPr/>
            <p:nvPr/>
          </p:nvSpPr>
          <p:spPr>
            <a:xfrm flipH="1">
              <a:off x="0" y="6449798"/>
              <a:ext cx="2128838" cy="2922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1015" b="0" i="0" u="none" strike="noStrike" kern="120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5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7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7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417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41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 animBg="1"/>
      <p:bldP spid="64514" grpId="0" build="p" bldLvl="2" animBg="1"/>
      <p:bldP spid="417801" grpId="0"/>
      <p:bldP spid="41780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3279775" y="2306638"/>
            <a:ext cx="5513388" cy="2492375"/>
          </a:xfrm>
          <a:prstGeom prst="rect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indent="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：顺序查找，在数组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中查找值等于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的元素，返回其所在位置。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if (a[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]==e) return i+1;</a:t>
            </a: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return 0;</a:t>
            </a:r>
          </a:p>
        </p:txBody>
      </p:sp>
      <p:sp>
        <p:nvSpPr>
          <p:cNvPr id="65538" name="Rectangle 5"/>
          <p:cNvSpPr>
            <a:spLocks noChangeArrowheads="1"/>
          </p:cNvSpPr>
          <p:nvPr/>
        </p:nvSpPr>
        <p:spPr bwMode="auto">
          <a:xfrm>
            <a:off x="258763" y="1027113"/>
            <a:ext cx="844232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有的情况下，算法中基本操作重复执行的次数还随问题的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输入数据集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不同而不同</a:t>
            </a:r>
          </a:p>
        </p:txBody>
      </p:sp>
      <p:sp>
        <p:nvSpPr>
          <p:cNvPr id="449542" name="Text Box 6"/>
          <p:cNvSpPr txBox="1">
            <a:spLocks noChangeArrowheads="1"/>
          </p:cNvSpPr>
          <p:nvPr/>
        </p:nvSpPr>
        <p:spPr bwMode="auto">
          <a:xfrm>
            <a:off x="288925" y="5592763"/>
            <a:ext cx="2452688" cy="573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最好情况：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5650" y="2032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  <p:sp>
        <p:nvSpPr>
          <p:cNvPr id="9" name="矩形 8"/>
          <p:cNvSpPr>
            <a:spLocks noChangeAspect="1" noChangeArrowheads="1"/>
          </p:cNvSpPr>
          <p:nvPr/>
        </p:nvSpPr>
        <p:spPr bwMode="auto">
          <a:xfrm>
            <a:off x="351700" y="2290276"/>
            <a:ext cx="2939877" cy="2509262"/>
          </a:xfrm>
          <a:prstGeom prst="rect">
            <a:avLst/>
          </a:prstGeom>
          <a:blipFill dpi="0" rotWithShape="1">
            <a:blip r:embed="rId2"/>
            <a:srcRect/>
            <a:stretch>
              <a:fillRect l="-25655"/>
            </a:stretch>
          </a:blipFill>
          <a:ln w="9525">
            <a:noFill/>
            <a:miter lim="800000"/>
          </a:ln>
        </p:spPr>
        <p:txBody>
          <a:bodyPr lIns="121909" tIns="60954" rIns="121909" bIns="60954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0" name="Group 12"/>
          <p:cNvGrpSpPr/>
          <p:nvPr/>
        </p:nvGrpSpPr>
        <p:grpSpPr>
          <a:xfrm>
            <a:off x="430213" y="5170488"/>
            <a:ext cx="330200" cy="334962"/>
            <a:chOff x="0" y="0"/>
            <a:chExt cx="256" cy="264"/>
          </a:xfrm>
        </p:grpSpPr>
        <p:sp>
          <p:nvSpPr>
            <p:cNvPr id="72722" name="Oval 13"/>
            <p:cNvSpPr/>
            <p:nvPr/>
          </p:nvSpPr>
          <p:spPr>
            <a:xfrm>
              <a:off x="0" y="0"/>
              <a:ext cx="256" cy="256"/>
            </a:xfrm>
            <a:prstGeom prst="ellipse">
              <a:avLst/>
            </a:prstGeom>
            <a:solidFill>
              <a:srgbClr val="7F7F7F"/>
            </a:solidFill>
            <a:ln w="31750">
              <a:noFill/>
            </a:ln>
          </p:spPr>
          <p:txBody>
            <a:bodyPr lIns="0" tIns="0" rIns="0" bIns="0"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endParaRPr lang="en-US" altLang="zh-CN" sz="2800" dirty="0">
                <a:sym typeface="+mn-lt"/>
              </a:endParaRPr>
            </a:p>
          </p:txBody>
        </p:sp>
        <p:sp>
          <p:nvSpPr>
            <p:cNvPr id="12" name="Rectangle 14"/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2873375" y="5180013"/>
            <a:ext cx="331788" cy="336550"/>
            <a:chOff x="0" y="0"/>
            <a:chExt cx="256" cy="264"/>
          </a:xfrm>
        </p:grpSpPr>
        <p:sp>
          <p:nvSpPr>
            <p:cNvPr id="14" name="Oval 19"/>
            <p:cNvSpPr/>
            <p:nvPr/>
          </p:nvSpPr>
          <p:spPr bwMode="auto">
            <a:xfrm>
              <a:off x="0" y="0"/>
              <a:ext cx="256" cy="257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Rectangle 20"/>
            <p:cNvSpPr/>
            <p:nvPr/>
          </p:nvSpPr>
          <p:spPr bwMode="auto">
            <a:xfrm>
              <a:off x="32" y="7"/>
              <a:ext cx="176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16" name="Group 24"/>
          <p:cNvGrpSpPr/>
          <p:nvPr/>
        </p:nvGrpSpPr>
        <p:grpSpPr>
          <a:xfrm>
            <a:off x="5357813" y="5191125"/>
            <a:ext cx="331787" cy="334963"/>
            <a:chOff x="0" y="0"/>
            <a:chExt cx="256" cy="264"/>
          </a:xfrm>
        </p:grpSpPr>
        <p:sp>
          <p:nvSpPr>
            <p:cNvPr id="17" name="Oval 25"/>
            <p:cNvSpPr/>
            <p:nvPr/>
          </p:nvSpPr>
          <p:spPr bwMode="auto">
            <a:xfrm>
              <a:off x="0" y="0"/>
              <a:ext cx="256" cy="25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0">
                  <a:solidFill>
                    <a:srgbClr val="A0AAB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Rectangle 26"/>
            <p:cNvSpPr/>
            <p:nvPr/>
          </p:nvSpPr>
          <p:spPr bwMode="auto">
            <a:xfrm>
              <a:off x="32" y="8"/>
              <a:ext cx="17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1pPr>
              <a:lvl2pPr marL="742950" indent="-28575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2pPr>
              <a:lvl3pPr marL="11430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3pPr>
              <a:lvl4pPr marL="16002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4pPr>
              <a:lvl5pPr marL="2057400" indent="-228600" algn="ctr" eaLnBrk="0" hangingPunct="0"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rgbClr val="000000"/>
                  </a:solidFill>
                  <a:latin typeface="Gill Sans"/>
                  <a:ea typeface="ヒラギノ角ゴ ProN W3"/>
                  <a:cs typeface="ヒラギノ角ゴ ProN W3"/>
                  <a:sym typeface="Gill San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803525" y="5592763"/>
            <a:ext cx="2182813" cy="573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最坏情况：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251450" y="5592763"/>
            <a:ext cx="3479800" cy="573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平均时间复杂度为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:O(n)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4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0" grpId="0" animBg="1"/>
      <p:bldP spid="449542" grpId="0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16"/>
          <p:cNvSpPr>
            <a:spLocks noChangeArrowheads="1"/>
          </p:cNvSpPr>
          <p:nvPr/>
        </p:nvSpPr>
        <p:spPr bwMode="auto">
          <a:xfrm>
            <a:off x="311150" y="3937000"/>
            <a:ext cx="8534400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468313" y="3743325"/>
            <a:ext cx="7562850" cy="914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时间复杂度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T(n)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按数量级递增顺序为： </a:t>
            </a:r>
          </a:p>
        </p:txBody>
      </p:sp>
      <p:sp>
        <p:nvSpPr>
          <p:cNvPr id="66569" name="Line 12"/>
          <p:cNvSpPr>
            <a:spLocks noChangeShapeType="1"/>
          </p:cNvSpPr>
          <p:nvPr/>
        </p:nvSpPr>
        <p:spPr bwMode="auto">
          <a:xfrm>
            <a:off x="311150" y="5102225"/>
            <a:ext cx="8643938" cy="0"/>
          </a:xfrm>
          <a:prstGeom prst="line">
            <a:avLst/>
          </a:prstGeom>
          <a:noFill/>
          <a:ln w="19050">
            <a:solidFill>
              <a:srgbClr val="8064A2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570" name="Text Box 13"/>
          <p:cNvSpPr txBox="1">
            <a:spLocks noChangeArrowheads="1"/>
          </p:cNvSpPr>
          <p:nvPr/>
        </p:nvSpPr>
        <p:spPr bwMode="auto">
          <a:xfrm>
            <a:off x="7729538" y="4646613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复杂度高</a:t>
            </a:r>
          </a:p>
        </p:txBody>
      </p:sp>
      <p:sp>
        <p:nvSpPr>
          <p:cNvPr id="66571" name="Text Box 14"/>
          <p:cNvSpPr txBox="1">
            <a:spLocks noChangeArrowheads="1"/>
          </p:cNvSpPr>
          <p:nvPr/>
        </p:nvSpPr>
        <p:spPr bwMode="auto">
          <a:xfrm>
            <a:off x="158750" y="4603750"/>
            <a:ext cx="137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复杂度低</a:t>
            </a:r>
          </a:p>
        </p:txBody>
      </p:sp>
      <p:sp>
        <p:nvSpPr>
          <p:cNvPr id="438290" name="Rectangle 18"/>
          <p:cNvSpPr>
            <a:spLocks noChangeArrowheads="1"/>
          </p:cNvSpPr>
          <p:nvPr/>
        </p:nvSpPr>
        <p:spPr bwMode="auto">
          <a:xfrm>
            <a:off x="341313" y="1090613"/>
            <a:ext cx="4016375" cy="24939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取得很大时，指数时间算法和多项式时间算法在所需时间上非常悬殊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5313" name="Picture 17" descr="01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83218"/>
            <a:ext cx="3897192" cy="2498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7" name="表格 26"/>
          <p:cNvGraphicFramePr/>
          <p:nvPr/>
        </p:nvGraphicFramePr>
        <p:xfrm>
          <a:off x="311921" y="5373216"/>
          <a:ext cx="8642874" cy="11471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82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82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002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常数阶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对数阶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800" b="0" i="0" u="non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  <a:sym typeface="+mn-lt"/>
                        </a:rPr>
                        <a:t>线性阶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800" b="0" i="0" u="non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  <a:sym typeface="+mn-lt"/>
                        </a:rPr>
                        <a:t>线性对数阶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800" b="0" i="0" u="non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  <a:sym typeface="+mn-lt"/>
                        </a:rPr>
                        <a:t>平方阶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800" b="0" i="0" u="non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  <a:sym typeface="+mn-lt"/>
                        </a:rPr>
                        <a:t>立方阶</a:t>
                      </a: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  <a:sym typeface="+mn-lt"/>
                        </a:rPr>
                        <a:t>……</a:t>
                      </a:r>
                      <a:endParaRPr lang="zh-CN" altLang="en-US" sz="1800" b="0" i="0" u="none" kern="120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  <a:sym typeface="+mn-lt"/>
                      </a:endParaRPr>
                    </a:p>
                  </a:txBody>
                  <a:tcPr marL="90016" marR="90016" marT="46831" marB="46831" anchor="ctr"/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0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K</a:t>
                      </a: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sym typeface="+mn-lt"/>
                        </a:rPr>
                        <a:t>次方阶</a:t>
                      </a:r>
                    </a:p>
                  </a:txBody>
                  <a:tcPr marL="90016" marR="90016" marT="46831" marB="4683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44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90016" marR="90016" marT="46831" marB="46831">
                    <a:blipFill rotWithShape="0">
                      <a:blip r:embed="rId3"/>
                      <a:stretch>
                        <a:fillRect l="-694" t="-153333" r="-888194" b="-2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45724" marB="45724" horzOverflow="overflow">
                    <a:blipFill rotWithShape="0">
                      <a:blip r:embed="rId3"/>
                      <a:stretch>
                        <a:fillRect l="-72139" t="-153333" r="-536318" b="-2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i="0" u="non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  <a:sym typeface="+mn-lt"/>
                        </a:rPr>
                        <a:t>O(n)</a:t>
                      </a:r>
                    </a:p>
                  </a:txBody>
                  <a:tcPr marT="45724" marB="45724" horzOverflow="overflow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45724" marB="45724" horzOverflow="overflow">
                    <a:blipFill rotWithShape="0">
                      <a:blip r:embed="rId3"/>
                      <a:stretch>
                        <a:fillRect l="-211441" t="-153333" r="-291949" b="-2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45724" marB="45724" horzOverflow="overflow">
                    <a:blipFill rotWithShape="0">
                      <a:blip r:embed="rId3"/>
                      <a:stretch>
                        <a:fillRect l="-465190" t="-153333" r="-336076" b="-2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45724" marB="45724" horzOverflow="overflow">
                    <a:blipFill rotWithShape="0">
                      <a:blip r:embed="rId3"/>
                      <a:stretch>
                        <a:fillRect l="-510286" t="-153333" r="-203429" b="-2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zh-CN" sz="1800" b="0" i="0" u="none" kern="12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仿宋_GB2312" pitchFamily="49" charset="-122"/>
                        <a:cs typeface="+mn-cs"/>
                        <a:sym typeface="+mn-lt"/>
                      </a:endParaRPr>
                    </a:p>
                  </a:txBody>
                  <a:tcPr marT="45724" marB="45724" horzOverflow="overflow"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T="45724" marB="45724" horzOverflow="overflow">
                    <a:blipFill rotWithShape="0">
                      <a:blip r:embed="rId3"/>
                      <a:stretch>
                        <a:fillRect l="-710857" t="-153333" r="-2857" b="-2667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755650" y="203200"/>
            <a:ext cx="7366000" cy="523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时间复杂度是由嵌套最深层语句的频度决定的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8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8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5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bldLvl="2" animBg="1"/>
      <p:bldP spid="438276" grpId="0"/>
      <p:bldP spid="4382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/>
          </p:nvPr>
        </p:nvSpPr>
        <p:spPr>
          <a:xfrm>
            <a:off x="395288" y="2151063"/>
            <a:ext cx="5229225" cy="14049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空间复杂度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算法所需存储空间的度量，记作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S(n)=O(f(n))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其中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为问题的规模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或大小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827088" y="201613"/>
            <a:ext cx="4321175" cy="5032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渐进空间复杂度</a:t>
            </a:r>
          </a:p>
        </p:txBody>
      </p:sp>
      <p:sp>
        <p:nvSpPr>
          <p:cNvPr id="6" name="泪滴形 5"/>
          <p:cNvSpPr/>
          <p:nvPr/>
        </p:nvSpPr>
        <p:spPr>
          <a:xfrm rot="16200000" flipH="1">
            <a:off x="6213475" y="1668463"/>
            <a:ext cx="1876425" cy="2085975"/>
          </a:xfrm>
          <a:prstGeom prst="teardrop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泪滴形 7"/>
          <p:cNvSpPr/>
          <p:nvPr/>
        </p:nvSpPr>
        <p:spPr>
          <a:xfrm rot="5400000" flipH="1" flipV="1">
            <a:off x="6451600" y="3463925"/>
            <a:ext cx="2143125" cy="2828925"/>
          </a:xfrm>
          <a:prstGeom prst="teardrop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泪滴形 8"/>
          <p:cNvSpPr/>
          <p:nvPr/>
        </p:nvSpPr>
        <p:spPr>
          <a:xfrm rot="16200000" flipV="1">
            <a:off x="3253581" y="3109119"/>
            <a:ext cx="1998663" cy="3394075"/>
          </a:xfrm>
          <a:prstGeom prst="teardrop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3243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6335713" y="2105025"/>
            <a:ext cx="17653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算法要占据的空间</a:t>
            </a:r>
          </a:p>
        </p:txBody>
      </p:sp>
      <p:sp>
        <p:nvSpPr>
          <p:cNvPr id="17" name="泪滴形 16"/>
          <p:cNvSpPr/>
          <p:nvPr/>
        </p:nvSpPr>
        <p:spPr>
          <a:xfrm rot="5400000" flipH="1" flipV="1">
            <a:off x="6451600" y="3463925"/>
            <a:ext cx="2143125" cy="2828925"/>
          </a:xfrm>
          <a:prstGeom prst="teardrop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泪滴形 17"/>
          <p:cNvSpPr/>
          <p:nvPr/>
        </p:nvSpPr>
        <p:spPr>
          <a:xfrm rot="16200000" flipV="1">
            <a:off x="3109119" y="3109119"/>
            <a:ext cx="2143125" cy="3538538"/>
          </a:xfrm>
          <a:prstGeom prst="teardrop">
            <a:avLst/>
          </a:prstGeom>
          <a:solidFill>
            <a:srgbClr val="806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3243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411413" y="4152900"/>
            <a:ext cx="34686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55000"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算法本身要占据的空间，输入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输出，指令，常数，变量等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27763" y="4173538"/>
            <a:ext cx="2305050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55000"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算法要使用的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辅助空间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 build="p" bldLvl="2"/>
      <p:bldP spid="19" grpId="0" build="p" bldLvl="2"/>
      <p:bldP spid="20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3781425"/>
            <a:ext cx="4643438" cy="29241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1】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=0;i&lt;n/2;i++)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{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]=a[n-i-1];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a[n-i-1]=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}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16463" y="3781425"/>
            <a:ext cx="4427538" cy="2924175"/>
          </a:xfrm>
          <a:prstGeom prst="rect">
            <a:avLst/>
          </a:prstGeom>
          <a:solidFill>
            <a:srgbClr val="6C4C8F">
              <a:alpha val="30000"/>
            </a:srgb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2】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b[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a[n-i-1];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09575" y="1169988"/>
            <a:ext cx="8391525" cy="523875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：将一维数组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个数逆序存放到原数组中。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云形标注 7"/>
          <p:cNvSpPr>
            <a:spLocks noChangeArrowheads="1"/>
          </p:cNvSpPr>
          <p:nvPr/>
        </p:nvSpPr>
        <p:spPr bwMode="auto">
          <a:xfrm>
            <a:off x="5867400" y="2170113"/>
            <a:ext cx="2628900" cy="881063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S(n) = O(n)</a:t>
            </a:r>
          </a:p>
        </p:txBody>
      </p:sp>
      <p:sp>
        <p:nvSpPr>
          <p:cNvPr id="9" name="云形标注 8"/>
          <p:cNvSpPr>
            <a:spLocks noChangeArrowheads="1"/>
          </p:cNvSpPr>
          <p:nvPr/>
        </p:nvSpPr>
        <p:spPr bwMode="auto">
          <a:xfrm>
            <a:off x="633413" y="2136775"/>
            <a:ext cx="2643188" cy="1258888"/>
          </a:xfrm>
          <a:prstGeom prst="cloudCallout">
            <a:avLst>
              <a:gd name="adj1" fmla="val 61722"/>
              <a:gd name="adj2" fmla="val 15087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S(n) = O(1)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原地工作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27088" y="201613"/>
            <a:ext cx="4321175" cy="5032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j-cs"/>
                <a:sym typeface="+mn-lt"/>
              </a:rPr>
              <a:t>渐进空间复杂度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build="allAtOnce" animBg="1"/>
      <p:bldP spid="9" grpId="0" build="allAtOnce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0" y="1557338"/>
            <a:ext cx="9144000" cy="36718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 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数据、数据元素、数据项、数据结构等基本概念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 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对数据结构的两个层次的理解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Char char="•"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  <a:p>
            <a:pPr marL="742950" marR="0" lvl="1" indent="-28575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Char char="•"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 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抽象数据类型的表示方法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 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算法、算法的时间复杂度及其分析的简易方法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03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0" y="1727200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9476B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387" name="图片 2"/>
          <p:cNvPicPr>
            <a:picLocks noChangeAspect="1"/>
          </p:cNvPicPr>
          <p:nvPr/>
        </p:nvPicPr>
        <p:blipFill>
          <a:blip r:embed="rId2"/>
          <a:srcRect l="1575" t="11116"/>
          <a:stretch>
            <a:fillRect/>
          </a:stretch>
        </p:blipFill>
        <p:spPr>
          <a:xfrm>
            <a:off x="-4762" y="0"/>
            <a:ext cx="9124950" cy="162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 bwMode="auto">
          <a:xfrm>
            <a:off x="23813" y="9525"/>
            <a:ext cx="9151938" cy="160972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82725" y="2762250"/>
            <a:ext cx="7832725" cy="5254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了解数据结构研究的主要内容</a:t>
            </a:r>
          </a:p>
        </p:txBody>
      </p:sp>
      <p:sp>
        <p:nvSpPr>
          <p:cNvPr id="15" name="矩形 14"/>
          <p:cNvSpPr/>
          <p:nvPr/>
        </p:nvSpPr>
        <p:spPr>
          <a:xfrm>
            <a:off x="1482725" y="4208463"/>
            <a:ext cx="8064500" cy="5254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掌握算法的时间、空间复杂度及其分析的简易方法 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392" name="组合 28"/>
          <p:cNvGrpSpPr/>
          <p:nvPr/>
        </p:nvGrpSpPr>
        <p:grpSpPr>
          <a:xfrm>
            <a:off x="846138" y="2773363"/>
            <a:ext cx="590550" cy="627062"/>
            <a:chOff x="6242320" y="1105727"/>
            <a:chExt cx="589786" cy="626517"/>
          </a:xfrm>
        </p:grpSpPr>
        <p:sp>
          <p:nvSpPr>
            <p:cNvPr id="17" name="TextBox 6"/>
            <p:cNvSpPr txBox="1">
              <a:spLocks noChangeArrowheads="1"/>
            </p:cNvSpPr>
            <p:nvPr/>
          </p:nvSpPr>
          <p:spPr bwMode="auto">
            <a:xfrm>
              <a:off x="6327934" y="1105727"/>
              <a:ext cx="447096" cy="49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1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3" name="组合 45"/>
          <p:cNvGrpSpPr/>
          <p:nvPr/>
        </p:nvGrpSpPr>
        <p:grpSpPr>
          <a:xfrm>
            <a:off x="846138" y="3463925"/>
            <a:ext cx="590550" cy="631825"/>
            <a:chOff x="6242320" y="2373233"/>
            <a:chExt cx="589786" cy="631741"/>
          </a:xfrm>
        </p:grpSpPr>
        <p:sp>
          <p:nvSpPr>
            <p:cNvPr id="20" name="TextBox 6"/>
            <p:cNvSpPr txBox="1">
              <a:spLocks noChangeArrowheads="1"/>
            </p:cNvSpPr>
            <p:nvPr/>
          </p:nvSpPr>
          <p:spPr bwMode="auto">
            <a:xfrm>
              <a:off x="6327934" y="2373233"/>
              <a:ext cx="447096" cy="49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1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4" name="组合 48"/>
          <p:cNvGrpSpPr/>
          <p:nvPr/>
        </p:nvGrpSpPr>
        <p:grpSpPr>
          <a:xfrm>
            <a:off x="846138" y="4211638"/>
            <a:ext cx="590550" cy="620712"/>
            <a:chOff x="6242320" y="3640739"/>
            <a:chExt cx="589786" cy="620418"/>
          </a:xfrm>
        </p:grpSpPr>
        <p:sp>
          <p:nvSpPr>
            <p:cNvPr id="23" name="TextBox 6"/>
            <p:cNvSpPr txBox="1">
              <a:spLocks noChangeArrowheads="1"/>
            </p:cNvSpPr>
            <p:nvPr/>
          </p:nvSpPr>
          <p:spPr bwMode="auto">
            <a:xfrm>
              <a:off x="6327934" y="3640739"/>
              <a:ext cx="447096" cy="491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24"/>
            <p:cNvSpPr txBox="1">
              <a:spLocks noChangeArrowheads="1"/>
            </p:cNvSpPr>
            <p:nvPr/>
          </p:nvSpPr>
          <p:spPr bwMode="auto">
            <a:xfrm>
              <a:off x="6242320" y="4045359"/>
              <a:ext cx="589786" cy="215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5" name="组合 3"/>
          <p:cNvGrpSpPr/>
          <p:nvPr/>
        </p:nvGrpSpPr>
        <p:grpSpPr>
          <a:xfrm>
            <a:off x="3684588" y="336550"/>
            <a:ext cx="1830387" cy="1831975"/>
            <a:chOff x="3117668" y="234317"/>
            <a:chExt cx="2127323" cy="2127323"/>
          </a:xfrm>
        </p:grpSpPr>
        <p:sp>
          <p:nvSpPr>
            <p:cNvPr id="32" name="椭圆 31"/>
            <p:cNvSpPr/>
            <p:nvPr/>
          </p:nvSpPr>
          <p:spPr>
            <a:xfrm>
              <a:off x="3117668" y="234317"/>
              <a:ext cx="2127323" cy="2127323"/>
            </a:xfrm>
            <a:prstGeom prst="ellipse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372208" y="482505"/>
              <a:ext cx="1630947" cy="16309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65100">
                <a:schemeClr val="tx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6401" name="组合 47"/>
            <p:cNvGrpSpPr/>
            <p:nvPr/>
          </p:nvGrpSpPr>
          <p:grpSpPr>
            <a:xfrm>
              <a:off x="3250509" y="768989"/>
              <a:ext cx="1800200" cy="1001573"/>
              <a:chOff x="3896925" y="1033243"/>
              <a:chExt cx="1350150" cy="751179"/>
            </a:xfrm>
          </p:grpSpPr>
          <p:sp>
            <p:nvSpPr>
              <p:cNvPr id="35" name="TextBox 7"/>
              <p:cNvSpPr txBox="1"/>
              <p:nvPr/>
            </p:nvSpPr>
            <p:spPr>
              <a:xfrm>
                <a:off x="4256708" y="1399568"/>
                <a:ext cx="690504" cy="384356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marR="0" algn="dist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135" kern="1200" cap="none" spc="0" normalizeH="0" baseline="0" noProof="0" dirty="0">
                    <a:latin typeface="+mn-lt"/>
                    <a:ea typeface="+mn-ea"/>
                    <a:cs typeface="+mn-ea"/>
                    <a:sym typeface="+mn-lt"/>
                  </a:rPr>
                  <a:t>target</a:t>
                </a:r>
              </a:p>
            </p:txBody>
          </p:sp>
          <p:sp>
            <p:nvSpPr>
              <p:cNvPr id="36" name="Rectangle 9"/>
              <p:cNvSpPr/>
              <p:nvPr/>
            </p:nvSpPr>
            <p:spPr>
              <a:xfrm>
                <a:off x="3896926" y="1033186"/>
                <a:ext cx="1350565" cy="6926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735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目标</a:t>
                </a: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1489075" y="3514725"/>
            <a:ext cx="7832725" cy="5254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掌握数据结构中涉及的基本概念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327275" y="28479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382713" y="28479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2241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1.1</a:t>
            </a:r>
            <a:endParaRPr kumimoji="0" lang="zh-CN" altLang="en-US" sz="24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1.2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sz="24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1.4</a:t>
            </a:r>
            <a:endParaRPr kumimoji="0" lang="zh-CN" altLang="en-US" sz="24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2243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数据结构的研究内容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基本概念和术语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抽象数据类型的表示与实现    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算法与算法分析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539750" y="1268413"/>
            <a:ext cx="8064500" cy="6477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&amp;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沃思（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Niklaus  Wirth)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教授提出：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5" name="标题 3"/>
          <p:cNvSpPr txBox="1"/>
          <p:nvPr/>
        </p:nvSpPr>
        <p:spPr>
          <a:xfrm>
            <a:off x="844550" y="2349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1.1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数据结构的研究内容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42988" y="2112963"/>
            <a:ext cx="38893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程序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</a:t>
            </a:r>
            <a:endParaRPr kumimoji="0" lang="zh-CN" altLang="en-US" sz="2400" b="0" i="0" u="sng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9750" y="2886075"/>
            <a:ext cx="8064500" cy="5762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&amp;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电子计算机的主要用途：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9750" y="3708400"/>
            <a:ext cx="8064500" cy="1376784"/>
          </a:xfrm>
          <a:prstGeom prst="roundRect">
            <a:avLst>
              <a:gd name="adj" fmla="val 409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早期：主要用于数值计算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后来：非数值计算，复杂的具有一定结构关系的数据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18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5" grpId="0" build="p" animBg="1"/>
      <p:bldP spid="4" grpId="0" build="p"/>
      <p:bldP spid="5" grpId="0" build="p" animBg="1"/>
      <p:bldP spid="6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BhMDM5OWMxZjA2Y2M4YmM5ODhkYmUzZmFiYjRmZDUifQ=="/>
</p:tagLst>
</file>

<file path=ppt/theme/theme1.xml><?xml version="1.0" encoding="utf-8"?>
<a:theme xmlns:a="http://schemas.openxmlformats.org/drawingml/2006/main" name="主题2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v5y3ow4k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648</TotalTime>
  <Words>3948</Words>
  <Application>Microsoft Office PowerPoint</Application>
  <PresentationFormat>全屏显示(4:3)</PresentationFormat>
  <Paragraphs>639</Paragraphs>
  <Slides>66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66</vt:i4>
      </vt:variant>
    </vt:vector>
  </HeadingPairs>
  <TitlesOfParts>
    <vt:vector size="83" baseType="lpstr">
      <vt:lpstr>Gill Sans</vt:lpstr>
      <vt:lpstr>Pirulen</vt:lpstr>
      <vt:lpstr>微软雅黑</vt:lpstr>
      <vt:lpstr>微软雅黑</vt:lpstr>
      <vt:lpstr>Arial</vt:lpstr>
      <vt:lpstr>Calibri</vt:lpstr>
      <vt:lpstr>Impact</vt:lpstr>
      <vt:lpstr>Leelawadee</vt:lpstr>
      <vt:lpstr>MS Outlook</vt:lpstr>
      <vt:lpstr>Times New Roman</vt:lpstr>
      <vt:lpstr>Wingdings</vt:lpstr>
      <vt:lpstr>主题2</vt:lpstr>
      <vt:lpstr>Microsoft Word 97 - 2003 Document</vt:lpstr>
      <vt:lpstr>PI3.Image</vt:lpstr>
      <vt:lpstr>Visio.Drawing.11</vt:lpstr>
      <vt:lpstr>Equation.DSMT4</vt:lpstr>
      <vt:lpstr>Microsoft Equation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李开复建议（专研+潜力+创新）</vt:lpstr>
      <vt:lpstr>PowerPoint 演示文稿</vt:lpstr>
      <vt:lpstr>数据结构在计算机学科中的地位 </vt:lpstr>
      <vt:lpstr>课程目的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抽象数据类型 (ADTs: Abstract  Data Types)</vt:lpstr>
      <vt:lpstr>PowerPoint 演示文稿</vt:lpstr>
      <vt:lpstr>PowerPoint 演示文稿</vt:lpstr>
      <vt:lpstr>抽象数据类型的表示与实现</vt:lpstr>
      <vt:lpstr>复数---抽象数据类型的定义</vt:lpstr>
      <vt:lpstr>复数---抽象数据类型的表示</vt:lpstr>
      <vt:lpstr>复数---抽象数据类型的实现</vt:lpstr>
      <vt:lpstr>抽象数据类型的表示与实现</vt:lpstr>
      <vt:lpstr>抽象数据类型的表示与实现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算法的评价:</vt:lpstr>
      <vt:lpstr>算法的效率的度量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</vt:vector>
  </TitlesOfParts>
  <Company>bjfu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lidongmei</dc:creator>
  <cp:lastModifiedBy>8613958096569</cp:lastModifiedBy>
  <cp:revision>831</cp:revision>
  <dcterms:created xsi:type="dcterms:W3CDTF">1996-07-15T15:40:02Z</dcterms:created>
  <dcterms:modified xsi:type="dcterms:W3CDTF">2023-02-24T14:26:09Z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2052-11.1.0.12313</vt:lpwstr>
  </property>
  <property fmtid="{D5CDD505-2E9C-101B-9397-08002B2CF9AE}" pid="3" name="ICV">
    <vt:lpwstr>38058D3E78014A1BB848310D600CF1EC</vt:lpwstr>
  </property>
</Properties>
</file>